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56" r:id="rId2"/>
    <p:sldId id="258" r:id="rId3"/>
    <p:sldId id="259" r:id="rId4"/>
    <p:sldId id="260" r:id="rId5"/>
    <p:sldId id="265" r:id="rId6"/>
    <p:sldId id="262" r:id="rId7"/>
    <p:sldId id="261" r:id="rId8"/>
    <p:sldId id="264" r:id="rId9"/>
    <p:sldId id="268" r:id="rId10"/>
    <p:sldId id="257" r:id="rId11"/>
    <p:sldId id="269" r:id="rId12"/>
    <p:sldId id="267" r:id="rId13"/>
    <p:sldId id="266"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6B53C3A-2FD1-47CF-AD9C-43168E25240F}" type="datetimeFigureOut">
              <a:rPr lang="es-CO" smtClean="0"/>
              <a:t>18/02/2020</a:t>
            </a:fld>
            <a:endParaRPr lang="es-CO"/>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CO"/>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9522BAE-CD74-4781-A866-1EA601FBA3A9}" type="slidenum">
              <a:rPr lang="es-CO" smtClean="0"/>
              <a:t>‹Nº›</a:t>
            </a:fld>
            <a:endParaRPr lang="es-CO"/>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969522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B53C3A-2FD1-47CF-AD9C-43168E25240F}" type="datetimeFigureOut">
              <a:rPr lang="es-CO" smtClean="0"/>
              <a:t>18/02/2020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407510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B53C3A-2FD1-47CF-AD9C-43168E25240F}" type="datetimeFigureOut">
              <a:rPr lang="es-CO" smtClean="0"/>
              <a:t>18/02/2020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53242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B53C3A-2FD1-47CF-AD9C-43168E25240F}" type="datetimeFigureOut">
              <a:rPr lang="es-CO" smtClean="0"/>
              <a:t>18/02/2020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854483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6B53C3A-2FD1-47CF-AD9C-43168E25240F}" type="datetimeFigureOut">
              <a:rPr lang="es-CO" smtClean="0"/>
              <a:t>18/02/2020</a:t>
            </a:fld>
            <a:endParaRPr lang="es-CO"/>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CO"/>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9522BAE-CD74-4781-A866-1EA601FBA3A9}" type="slidenum">
              <a:rPr lang="es-CO" smtClean="0"/>
              <a:t>‹Nº›</a:t>
            </a:fld>
            <a:endParaRPr lang="es-CO"/>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521471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6B53C3A-2FD1-47CF-AD9C-43168E25240F}" type="datetimeFigureOut">
              <a:rPr lang="es-CO" smtClean="0"/>
              <a:t>18/02/2020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311998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6B53C3A-2FD1-47CF-AD9C-43168E25240F}" type="datetimeFigureOut">
              <a:rPr lang="es-CO" smtClean="0"/>
              <a:t>18/02/2020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205766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6B53C3A-2FD1-47CF-AD9C-43168E25240F}" type="datetimeFigureOut">
              <a:rPr lang="es-CO" smtClean="0"/>
              <a:t>18/02/2020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644519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53C3A-2FD1-47CF-AD9C-43168E25240F}" type="datetimeFigureOut">
              <a:rPr lang="es-CO" smtClean="0"/>
              <a:t>18/02/2020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C9522BAE-CD74-4781-A866-1EA601FBA3A9}" type="slidenum">
              <a:rPr lang="es-CO" smtClean="0"/>
              <a:t>‹Nº›</a:t>
            </a:fld>
            <a:endParaRPr lang="es-CO"/>
          </a:p>
        </p:txBody>
      </p:sp>
    </p:spTree>
    <p:extLst>
      <p:ext uri="{BB962C8B-B14F-4D97-AF65-F5344CB8AC3E}">
        <p14:creationId xmlns:p14="http://schemas.microsoft.com/office/powerpoint/2010/main" val="314802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6B53C3A-2FD1-47CF-AD9C-43168E25240F}" type="datetimeFigureOut">
              <a:rPr lang="es-CO" smtClean="0"/>
              <a:t>18/02/2020</a:t>
            </a:fld>
            <a:endParaRPr lang="es-CO"/>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9522BAE-CD74-4781-A866-1EA601FBA3A9}" type="slidenum">
              <a:rPr lang="es-CO" smtClean="0"/>
              <a:t>‹Nº›</a:t>
            </a:fld>
            <a:endParaRPr lang="es-CO"/>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677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6B53C3A-2FD1-47CF-AD9C-43168E25240F}" type="datetimeFigureOut">
              <a:rPr lang="es-CO" smtClean="0"/>
              <a:t>18/02/2020</a:t>
            </a:fld>
            <a:endParaRPr lang="es-CO"/>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9522BAE-CD74-4781-A866-1EA601FBA3A9}" type="slidenum">
              <a:rPr lang="es-CO" smtClean="0"/>
              <a:t>‹Nº›</a:t>
            </a:fld>
            <a:endParaRPr lang="es-CO"/>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83315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6B53C3A-2FD1-47CF-AD9C-43168E25240F}" type="datetimeFigureOut">
              <a:rPr lang="es-CO" smtClean="0"/>
              <a:t>18/02/2020</a:t>
            </a:fld>
            <a:endParaRPr lang="es-CO"/>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CO"/>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9522BAE-CD74-4781-A866-1EA601FBA3A9}" type="slidenum">
              <a:rPr lang="es-CO" smtClean="0"/>
              <a:t>‹Nº›</a:t>
            </a:fld>
            <a:endParaRPr lang="es-CO"/>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828244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81291" y="883440"/>
            <a:ext cx="8836955" cy="2774733"/>
          </a:xfrm>
        </p:spPr>
        <p:txBody>
          <a:bodyPr/>
          <a:lstStyle/>
          <a:p>
            <a:r>
              <a:rPr lang="es-CO" sz="4000" b="1" dirty="0"/>
              <a:t>SERVICIOS PROFESIONALES DE SALA DE CIRUGIA MATERIALES DE SUTURA Y CURACION AGENTES Y GASES ANESTESICOS</a:t>
            </a:r>
            <a:endParaRPr lang="es-CO" sz="4000" dirty="0"/>
          </a:p>
        </p:txBody>
      </p:sp>
      <p:sp>
        <p:nvSpPr>
          <p:cNvPr id="3" name="Subtítulo 2"/>
          <p:cNvSpPr>
            <a:spLocks noGrp="1"/>
          </p:cNvSpPr>
          <p:nvPr>
            <p:ph type="subTitle" idx="1"/>
          </p:nvPr>
        </p:nvSpPr>
        <p:spPr>
          <a:xfrm>
            <a:off x="1292542" y="3909851"/>
            <a:ext cx="7331196" cy="2223804"/>
          </a:xfrm>
        </p:spPr>
        <p:txBody>
          <a:bodyPr>
            <a:noAutofit/>
          </a:bodyPr>
          <a:lstStyle/>
          <a:p>
            <a:pPr algn="l" defTabSz="914126">
              <a:defRPr/>
            </a:pPr>
            <a:r>
              <a:rPr lang="es-ES" altLang="es-CO" sz="2000" dirty="0">
                <a:solidFill>
                  <a:schemeClr val="accent1">
                    <a:lumMod val="75000"/>
                  </a:schemeClr>
                </a:solidFill>
              </a:rPr>
              <a:t>2 Semestre</a:t>
            </a:r>
          </a:p>
          <a:p>
            <a:pPr algn="l" defTabSz="914126">
              <a:defRPr/>
            </a:pPr>
            <a:r>
              <a:rPr lang="es-ES" altLang="es-CO" sz="2000" dirty="0">
                <a:solidFill>
                  <a:schemeClr val="accent1">
                    <a:lumMod val="75000"/>
                  </a:schemeClr>
                </a:solidFill>
              </a:rPr>
              <a:t>CORPORACION BOLIVARIANA DEL NORTE - CBN</a:t>
            </a:r>
          </a:p>
          <a:p>
            <a:pPr algn="l" defTabSz="914126">
              <a:defRPr/>
            </a:pPr>
            <a:endParaRPr lang="es-ES" altLang="es-CO" sz="2000" dirty="0">
              <a:solidFill>
                <a:schemeClr val="accent1">
                  <a:lumMod val="75000"/>
                </a:schemeClr>
              </a:solidFill>
            </a:endParaRPr>
          </a:p>
          <a:p>
            <a:pPr algn="l" defTabSz="914126">
              <a:defRPr/>
            </a:pPr>
            <a:r>
              <a:rPr lang="es-ES" altLang="es-CO" sz="2000" dirty="0">
                <a:solidFill>
                  <a:schemeClr val="accent1">
                    <a:lumMod val="75000"/>
                  </a:schemeClr>
                </a:solidFill>
              </a:rPr>
              <a:t>Docente: David José Acosta Salazar</a:t>
            </a:r>
          </a:p>
          <a:p>
            <a:pPr algn="l" defTabSz="914126">
              <a:defRPr/>
            </a:pPr>
            <a:r>
              <a:rPr lang="es-ES" altLang="es-CO" sz="2000" dirty="0">
                <a:solidFill>
                  <a:schemeClr val="accent1">
                    <a:lumMod val="75000"/>
                  </a:schemeClr>
                </a:solidFill>
              </a:rPr>
              <a:t>Cel. 3184198883</a:t>
            </a:r>
          </a:p>
          <a:p>
            <a:pPr algn="l" defTabSz="914126">
              <a:defRPr/>
            </a:pPr>
            <a:r>
              <a:rPr lang="es-ES" altLang="es-CO" sz="2000" dirty="0">
                <a:solidFill>
                  <a:schemeClr val="accent1">
                    <a:lumMod val="75000"/>
                  </a:schemeClr>
                </a:solidFill>
              </a:rPr>
              <a:t>Correo electrónico: davacos@hotmail.com</a:t>
            </a:r>
          </a:p>
          <a:p>
            <a:pPr algn="l"/>
            <a:endParaRPr lang="es-CO" sz="2000" dirty="0">
              <a:solidFill>
                <a:schemeClr val="accent1">
                  <a:lumMod val="75000"/>
                </a:schemeClr>
              </a:solidFill>
            </a:endParaRPr>
          </a:p>
        </p:txBody>
      </p:sp>
      <p:pic>
        <p:nvPicPr>
          <p:cNvPr id="4" name="Imagen 3"/>
          <p:cNvPicPr>
            <a:picLocks noChangeAspect="1"/>
          </p:cNvPicPr>
          <p:nvPr/>
        </p:nvPicPr>
        <p:blipFill>
          <a:blip r:embed="rId2"/>
          <a:stretch>
            <a:fillRect/>
          </a:stretch>
        </p:blipFill>
        <p:spPr>
          <a:xfrm>
            <a:off x="10418246" y="253391"/>
            <a:ext cx="1505352" cy="1260098"/>
          </a:xfrm>
          <a:prstGeom prst="ellipse">
            <a:avLst/>
          </a:prstGeom>
          <a:ln>
            <a:noFill/>
          </a:ln>
          <a:effectLst>
            <a:softEdge rad="112500"/>
          </a:effectLst>
        </p:spPr>
      </p:pic>
    </p:spTree>
    <p:extLst>
      <p:ext uri="{BB962C8B-B14F-4D97-AF65-F5344CB8AC3E}">
        <p14:creationId xmlns:p14="http://schemas.microsoft.com/office/powerpoint/2010/main" val="61831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0881" y="622736"/>
            <a:ext cx="10515601" cy="1347954"/>
          </a:xfrm>
        </p:spPr>
        <p:txBody>
          <a:bodyPr>
            <a:normAutofit/>
          </a:bodyPr>
          <a:lstStyle/>
          <a:p>
            <a:pPr algn="ctr"/>
            <a:r>
              <a:rPr lang="es-CO" sz="4000" b="1" dirty="0"/>
              <a:t>LIQUIDACION DE INTERVENCIONES BILATERALES Y MULTIPLES  MANUAL ISS </a:t>
            </a:r>
            <a:r>
              <a:rPr lang="es-CO" sz="4000" b="1" dirty="0" smtClean="0"/>
              <a:t>2001</a:t>
            </a:r>
            <a:endParaRPr lang="es-CO" sz="4000" b="1" dirty="0"/>
          </a:p>
        </p:txBody>
      </p:sp>
      <p:graphicFrame>
        <p:nvGraphicFramePr>
          <p:cNvPr id="8" name="Tabla 7"/>
          <p:cNvGraphicFramePr>
            <a:graphicFrameLocks noGrp="1"/>
          </p:cNvGraphicFramePr>
          <p:nvPr>
            <p:extLst>
              <p:ext uri="{D42A27DB-BD31-4B8C-83A1-F6EECF244321}">
                <p14:modId xmlns:p14="http://schemas.microsoft.com/office/powerpoint/2010/main" val="3643816697"/>
              </p:ext>
            </p:extLst>
          </p:nvPr>
        </p:nvGraphicFramePr>
        <p:xfrm>
          <a:off x="1880335" y="2330536"/>
          <a:ext cx="9155528" cy="3439644"/>
        </p:xfrm>
        <a:graphic>
          <a:graphicData uri="http://schemas.openxmlformats.org/drawingml/2006/table">
            <a:tbl>
              <a:tblPr/>
              <a:tblGrid>
                <a:gridCol w="476357"/>
                <a:gridCol w="1587862"/>
                <a:gridCol w="1333804"/>
                <a:gridCol w="1333804"/>
                <a:gridCol w="234334"/>
                <a:gridCol w="1218111"/>
                <a:gridCol w="1465541"/>
                <a:gridCol w="1505715"/>
              </a:tblGrid>
              <a:tr h="381407">
                <a:tc gridSpan="8">
                  <a:txBody>
                    <a:bodyPr/>
                    <a:lstStyle/>
                    <a:p>
                      <a:pPr algn="ctr" fontAlgn="ctr"/>
                      <a:r>
                        <a:rPr lang="es-CO" sz="1800" b="1" i="0" u="none" strike="noStrike" dirty="0">
                          <a:effectLst/>
                          <a:latin typeface="Arial" panose="020B0604020202020204" pitchFamily="34" charset="0"/>
                        </a:rPr>
                        <a:t>BILATERALES: MISMO ESPECIALISTA</a:t>
                      </a:r>
                    </a:p>
                  </a:txBody>
                  <a:tcPr marL="9525" marR="9525" marT="9525" marB="0" anchor="ctr">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2964">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CO" sz="16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effectLst/>
                          <a:latin typeface="Arial" panose="020B060402020202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es-CO" sz="1600" b="1" i="0" u="none" strike="noStrike">
                          <a:effectLst/>
                          <a:latin typeface="Arial" panose="020B060402020202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62964">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s-CO" sz="1600" b="0" i="0" u="none" strike="noStrike" dirty="0">
                          <a:effectLst/>
                          <a:latin typeface="Arial" panose="020B060402020202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4">
                  <a:txBody>
                    <a:bodyPr/>
                    <a:lstStyle/>
                    <a:p>
                      <a:pPr algn="ctr" fontAlgn="ctr"/>
                      <a:r>
                        <a:rPr lang="es-CO" sz="1600" b="0" i="0" u="none" strike="noStrike" dirty="0">
                          <a:effectLst/>
                          <a:latin typeface="Arial" panose="020B0604020202020204" pitchFamily="34" charset="0"/>
                        </a:rPr>
                        <a:t>SERVICIOS PROFESIONALES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CO"/>
                    </a:p>
                  </a:txBody>
                  <a:tcPr/>
                </a:tc>
                <a:tc rowSpan="2" hMerge="1">
                  <a:txBody>
                    <a:bodyPr/>
                    <a:lstStyle/>
                    <a:p>
                      <a:endParaRPr lang="es-CO"/>
                    </a:p>
                  </a:txBody>
                  <a:tcPr/>
                </a:tc>
                <a:tc rowSpan="2" hMerge="1">
                  <a:txBody>
                    <a:bodyPr/>
                    <a:lstStyle/>
                    <a:p>
                      <a:endParaRPr lang="es-CO"/>
                    </a:p>
                  </a:txBody>
                  <a:tcPr/>
                </a:tc>
                <a:tc rowSpan="3">
                  <a:txBody>
                    <a:bodyPr/>
                    <a:lstStyle/>
                    <a:p>
                      <a:pPr algn="ctr" fontAlgn="ctr"/>
                      <a:r>
                        <a:rPr lang="es-CO" sz="1600" b="1" i="0" u="none" strike="noStrike" dirty="0" smtClean="0">
                          <a:effectLst/>
                          <a:latin typeface="Arial" panose="020B0604020202020204" pitchFamily="34" charset="0"/>
                        </a:rPr>
                        <a:t>DERECHOS </a:t>
                      </a:r>
                      <a:r>
                        <a:rPr lang="es-CO" sz="1600" b="1" i="0" u="none" strike="noStrike" dirty="0">
                          <a:effectLst/>
                          <a:latin typeface="Arial" panose="020B0604020202020204" pitchFamily="34" charset="0"/>
                        </a:rPr>
                        <a:t>DE SALA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1600" b="1" i="0" u="none" strike="noStrike" dirty="0">
                          <a:effectLst/>
                          <a:latin typeface="Arial" panose="020B0604020202020204" pitchFamily="34" charset="0"/>
                        </a:rPr>
                        <a:t>MATERIALES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2964">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gridSpan="4" vMerge="1">
                  <a:txBody>
                    <a:bodyPr/>
                    <a:lstStyle/>
                    <a:p>
                      <a:endParaRPr lang="es-CO"/>
                    </a:p>
                  </a:txBody>
                  <a:tcPr/>
                </a:tc>
                <a:tc hMerge="1" vMerge="1">
                  <a:txBody>
                    <a:bodyPr/>
                    <a:lstStyle/>
                    <a:p>
                      <a:endParaRPr lang="es-CO"/>
                    </a:p>
                  </a:txBody>
                  <a:tcPr/>
                </a:tc>
                <a:tc hMerge="1" vMerge="1">
                  <a:txBody>
                    <a:bodyPr/>
                    <a:lstStyle/>
                    <a:p>
                      <a:endParaRPr lang="es-CO"/>
                    </a:p>
                  </a:txBody>
                  <a:tcPr/>
                </a:tc>
                <a:tc hMerge="1" vMerge="1">
                  <a:txBody>
                    <a:bodyPr/>
                    <a:lstStyle/>
                    <a:p>
                      <a:endParaRPr lang="es-CO"/>
                    </a:p>
                  </a:txBody>
                  <a:tcPr/>
                </a:tc>
                <a:tc vMerge="1">
                  <a:txBody>
                    <a:bodyPr/>
                    <a:lstStyle/>
                    <a:p>
                      <a:endParaRPr lang="es-CO"/>
                    </a:p>
                  </a:txBody>
                  <a:tcPr/>
                </a:tc>
                <a:tc vMerge="1">
                  <a:txBody>
                    <a:bodyPr/>
                    <a:lstStyle/>
                    <a:p>
                      <a:endParaRPr lang="es-CO"/>
                    </a:p>
                  </a:txBody>
                  <a:tcPr/>
                </a:tc>
              </a:tr>
              <a:tr h="707957">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ctr"/>
                      <a:r>
                        <a:rPr lang="es-CO" sz="1600" b="1" i="0" u="none" strike="noStrike" dirty="0">
                          <a:effectLst/>
                          <a:latin typeface="Arial" panose="020B0604020202020204" pitchFamily="34" charset="0"/>
                        </a:rPr>
                        <a:t>CIRUJANO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CO" sz="1600" b="1" i="0" u="none" strike="noStrike">
                          <a:effectLst/>
                          <a:latin typeface="Arial" panose="020B0604020202020204" pitchFamily="34" charset="0"/>
                        </a:rPr>
                        <a:t>ANESTESIOLOGO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1500" b="1" i="0" u="none" strike="noStrike">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effectLst/>
                          <a:latin typeface="Arial" panose="020B0604020202020204" pitchFamily="34" charset="0"/>
                        </a:rPr>
                        <a:t>AYUDANTIA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r>
              <a:tr h="362964">
                <a:tc>
                  <a:txBody>
                    <a:bodyPr/>
                    <a:lstStyle/>
                    <a:p>
                      <a:pPr algn="l" fontAlgn="b"/>
                      <a:endParaRPr lang="es-CO" sz="16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b"/>
                      <a:r>
                        <a:rPr lang="es-CO" sz="1600" b="0" i="0" u="none" strike="noStrike">
                          <a:effectLst/>
                          <a:latin typeface="Arial" panose="020B0604020202020204" pitchFamily="34" charset="0"/>
                        </a:rPr>
                        <a:t>ISS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O" sz="1600" b="0" i="0" u="none" strike="noStrike">
                          <a:effectLst/>
                          <a:latin typeface="Arial" panose="020B0604020202020204" pitchFamily="34" charset="0"/>
                        </a:rPr>
                        <a:t>ISS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15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212">
                <a:tc>
                  <a:txBody>
                    <a:bodyPr/>
                    <a:lstStyle/>
                    <a:p>
                      <a:pPr algn="ctr" fontAlgn="b"/>
                      <a:endParaRPr lang="es-CO" sz="16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CO" sz="1600" b="0" i="0" u="none" strike="noStrike" dirty="0">
                          <a:effectLst/>
                          <a:latin typeface="Arial" panose="020B0604020202020204" pitchFamily="34" charset="0"/>
                        </a:rPr>
                        <a:t>BILATERAL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O" sz="16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15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212">
                <a:tc>
                  <a:txBody>
                    <a:bodyPr/>
                    <a:lstStyle/>
                    <a:p>
                      <a:pPr algn="ctr" fontAlgn="b"/>
                      <a:endParaRPr lang="es-CO" sz="1600" b="0" i="0" u="none" strike="noStrike" dirty="0">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b"/>
                      <a:r>
                        <a:rPr lang="es-CO" sz="1600" b="0" i="0" u="none" strike="noStrike" dirty="0">
                          <a:effectLst/>
                          <a:latin typeface="Arial" panose="020B060402020202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O" sz="1600" b="0" i="0" u="none" strike="noStrike">
                          <a:effectLst/>
                          <a:latin typeface="Arial" panose="020B060402020202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1500" b="0" i="0" u="none" strike="noStrike" dirty="0">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effectLst/>
                          <a:latin typeface="Arial" panose="020B060402020202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dirty="0">
                          <a:effectLst/>
                          <a:latin typeface="Arial" panose="020B060402020202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002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3941376" y="1515719"/>
            <a:ext cx="4745423" cy="670036"/>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s-CO" sz="2000" b="1" dirty="0">
                <a:latin typeface="Arial" panose="020B0604020202020204" pitchFamily="34" charset="0"/>
                <a:cs typeface="Arial" panose="020B0604020202020204" pitchFamily="34" charset="0"/>
              </a:rPr>
              <a:t>MULTIPLES : MISMO ESPECIALISTA</a:t>
            </a:r>
          </a:p>
        </p:txBody>
      </p:sp>
      <p:graphicFrame>
        <p:nvGraphicFramePr>
          <p:cNvPr id="6" name="Tabla 5"/>
          <p:cNvGraphicFramePr>
            <a:graphicFrameLocks noGrp="1"/>
          </p:cNvGraphicFramePr>
          <p:nvPr>
            <p:extLst>
              <p:ext uri="{D42A27DB-BD31-4B8C-83A1-F6EECF244321}">
                <p14:modId xmlns:p14="http://schemas.microsoft.com/office/powerpoint/2010/main" val="1871267200"/>
              </p:ext>
            </p:extLst>
          </p:nvPr>
        </p:nvGraphicFramePr>
        <p:xfrm>
          <a:off x="1934556" y="2059631"/>
          <a:ext cx="8517980" cy="3679017"/>
        </p:xfrm>
        <a:graphic>
          <a:graphicData uri="http://schemas.openxmlformats.org/drawingml/2006/table">
            <a:tbl>
              <a:tblPr/>
              <a:tblGrid>
                <a:gridCol w="1797556"/>
                <a:gridCol w="1168770"/>
                <a:gridCol w="1495337"/>
                <a:gridCol w="1203145"/>
                <a:gridCol w="1289084"/>
                <a:gridCol w="1564088"/>
              </a:tblGrid>
              <a:tr h="540510">
                <a:tc rowSpan="3">
                  <a:txBody>
                    <a:bodyPr/>
                    <a:lstStyle/>
                    <a:p>
                      <a:pPr algn="ctr" fontAlgn="ctr"/>
                      <a:r>
                        <a:rPr lang="es-CO" sz="1600" b="0" i="0" u="none" strike="noStrike" dirty="0">
                          <a:effectLst/>
                          <a:latin typeface="Arial" panose="020B0604020202020204" pitchFamily="34" charset="0"/>
                        </a:rPr>
                        <a:t>TIPO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s-CO" sz="1600" b="0" i="0" u="none" strike="noStrike">
                          <a:effectLst/>
                          <a:latin typeface="Arial" panose="020B0604020202020204" pitchFamily="34" charset="0"/>
                        </a:rPr>
                        <a:t>SERVICIOS PROFESIONALES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rowSpan="2">
                  <a:txBody>
                    <a:bodyPr/>
                    <a:lstStyle/>
                    <a:p>
                      <a:pPr algn="ctr" fontAlgn="ctr"/>
                      <a:r>
                        <a:rPr lang="es-CO" sz="1600" b="1" i="0" u="none" strike="noStrike">
                          <a:effectLst/>
                          <a:latin typeface="Arial" panose="020B0604020202020204" pitchFamily="34" charset="0"/>
                        </a:rPr>
                        <a:t>DERECHOS DE SALA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1600" b="1" i="0" u="none" strike="noStrike">
                          <a:effectLst/>
                          <a:latin typeface="Arial" panose="020B0604020202020204" pitchFamily="34" charset="0"/>
                        </a:rPr>
                        <a:t>MATERIALES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5448">
                <a:tc vMerge="1">
                  <a:txBody>
                    <a:bodyPr/>
                    <a:lstStyle/>
                    <a:p>
                      <a:endParaRPr lang="es-CO"/>
                    </a:p>
                  </a:txBody>
                  <a:tcPr/>
                </a:tc>
                <a:tc>
                  <a:txBody>
                    <a:bodyPr/>
                    <a:lstStyle/>
                    <a:p>
                      <a:pPr algn="ctr" fontAlgn="ctr"/>
                      <a:r>
                        <a:rPr lang="es-CO" sz="1600" b="1" i="0" u="none" strike="noStrike" dirty="0">
                          <a:effectLst/>
                          <a:latin typeface="Arial" panose="020B0604020202020204" pitchFamily="34" charset="0"/>
                        </a:rPr>
                        <a:t>CIRUJANO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effectLst/>
                          <a:latin typeface="Arial" panose="020B0604020202020204" pitchFamily="34" charset="0"/>
                        </a:rPr>
                        <a:t>ANESTESIOLOGO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effectLst/>
                          <a:latin typeface="Arial" panose="020B0604020202020204" pitchFamily="34" charset="0"/>
                        </a:rPr>
                        <a:t>AYUDANTIA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r>
              <a:tr h="310129">
                <a:tc vMerge="1">
                  <a:txBody>
                    <a:bodyPr/>
                    <a:lstStyle/>
                    <a:p>
                      <a:endParaRPr lang="es-CO"/>
                    </a:p>
                  </a:txBody>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55">
                <a:tc rowSpan="3">
                  <a:txBody>
                    <a:bodyPr/>
                    <a:lstStyle/>
                    <a:p>
                      <a:pPr algn="ctr" fontAlgn="ctr"/>
                      <a:r>
                        <a:rPr lang="es-CO" sz="1600" b="0" i="0" u="none" strike="noStrike">
                          <a:effectLst/>
                          <a:latin typeface="Arial" panose="020B0604020202020204" pitchFamily="34" charset="0"/>
                        </a:rPr>
                        <a:t>UNICA VIA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0" i="0" u="none" strike="noStrike" dirty="0">
                          <a:effectLst/>
                          <a:latin typeface="Arial" panose="020B0604020202020204" pitchFamily="34" charset="0"/>
                        </a:rPr>
                        <a:t>1      100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55">
                <a:tc vMerge="1">
                  <a:txBody>
                    <a:bodyPr/>
                    <a:lstStyle/>
                    <a:p>
                      <a:endParaRPr lang="es-CO"/>
                    </a:p>
                  </a:txBody>
                  <a:tcPr/>
                </a:tc>
                <a:tc>
                  <a:txBody>
                    <a:bodyPr/>
                    <a:lstStyle/>
                    <a:p>
                      <a:pPr algn="l" fontAlgn="ctr"/>
                      <a:r>
                        <a:rPr lang="es-CO" sz="1600" b="0" i="0" u="none" strike="noStrike">
                          <a:effectLst/>
                          <a:latin typeface="Arial" panose="020B0604020202020204" pitchFamily="34" charset="0"/>
                        </a:rPr>
                        <a:t>2       60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55">
                <a:tc vMerge="1">
                  <a:txBody>
                    <a:bodyPr/>
                    <a:lstStyle/>
                    <a:p>
                      <a:endParaRPr lang="es-CO"/>
                    </a:p>
                  </a:txBody>
                  <a:tcPr/>
                </a:tc>
                <a:tc>
                  <a:txBody>
                    <a:bodyPr/>
                    <a:lstStyle/>
                    <a:p>
                      <a:pPr algn="l" fontAlgn="ctr"/>
                      <a:r>
                        <a:rPr lang="es-CO" sz="1600" b="0" i="0" u="none" strike="noStrike">
                          <a:effectLst/>
                          <a:latin typeface="Arial" panose="020B0604020202020204" pitchFamily="34" charset="0"/>
                        </a:rPr>
                        <a:t>3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55">
                <a:tc rowSpan="3">
                  <a:txBody>
                    <a:bodyPr/>
                    <a:lstStyle/>
                    <a:p>
                      <a:pPr algn="ctr" fontAlgn="ctr"/>
                      <a:r>
                        <a:rPr lang="es-CO" sz="1600" b="0" i="0" u="none" strike="noStrike">
                          <a:effectLst/>
                          <a:latin typeface="Arial" panose="020B0604020202020204" pitchFamily="34" charset="0"/>
                        </a:rPr>
                        <a:t>DIFERENTE VIA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600" b="0" i="0" u="none" strike="noStrike">
                          <a:effectLst/>
                          <a:latin typeface="Arial" panose="020B0604020202020204" pitchFamily="34" charset="0"/>
                        </a:rPr>
                        <a:t>4      100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55">
                <a:tc vMerge="1">
                  <a:txBody>
                    <a:bodyPr/>
                    <a:lstStyle/>
                    <a:p>
                      <a:endParaRPr lang="es-CO"/>
                    </a:p>
                  </a:txBody>
                  <a:tcPr/>
                </a:tc>
                <a:tc>
                  <a:txBody>
                    <a:bodyPr/>
                    <a:lstStyle/>
                    <a:p>
                      <a:pPr algn="l" fontAlgn="b"/>
                      <a:r>
                        <a:rPr lang="es-CO" sz="1600" b="0" i="0" u="none" strike="noStrike" dirty="0">
                          <a:effectLst/>
                          <a:latin typeface="Arial" panose="020B0604020202020204" pitchFamily="34" charset="0"/>
                        </a:rPr>
                        <a:t>5       75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2155">
                <a:tc vMerge="1">
                  <a:txBody>
                    <a:bodyPr/>
                    <a:lstStyle/>
                    <a:p>
                      <a:endParaRPr lang="es-CO"/>
                    </a:p>
                  </a:txBody>
                  <a:tcPr/>
                </a:tc>
                <a:tc>
                  <a:txBody>
                    <a:bodyPr/>
                    <a:lstStyle/>
                    <a:p>
                      <a:pPr algn="l" fontAlgn="b"/>
                      <a:r>
                        <a:rPr lang="es-CO" sz="1600" b="0" i="0" u="none" strike="noStrike">
                          <a:effectLst/>
                          <a:latin typeface="Arial" panose="020B0604020202020204" pitchFamily="34" charset="0"/>
                        </a:rPr>
                        <a:t>6       75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dirty="0">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dirty="0">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ítulo 1"/>
          <p:cNvSpPr>
            <a:spLocks noGrp="1"/>
          </p:cNvSpPr>
          <p:nvPr>
            <p:ph type="title"/>
          </p:nvPr>
        </p:nvSpPr>
        <p:spPr>
          <a:xfrm>
            <a:off x="646384" y="167765"/>
            <a:ext cx="10515601" cy="1347954"/>
          </a:xfrm>
        </p:spPr>
        <p:txBody>
          <a:bodyPr>
            <a:normAutofit/>
          </a:bodyPr>
          <a:lstStyle/>
          <a:p>
            <a:r>
              <a:rPr lang="es-CO" sz="3000" b="1" dirty="0">
                <a:solidFill>
                  <a:schemeClr val="bg1">
                    <a:lumMod val="75000"/>
                  </a:schemeClr>
                </a:solidFill>
              </a:rPr>
              <a:t>LIQUIDACION DE INTERVENCIONES BILATERALES Y MULTIPLES  MANUAL ISS </a:t>
            </a:r>
            <a:r>
              <a:rPr lang="es-CO" sz="3000" b="1" dirty="0" smtClean="0">
                <a:solidFill>
                  <a:schemeClr val="bg1">
                    <a:lumMod val="75000"/>
                  </a:schemeClr>
                </a:solidFill>
              </a:rPr>
              <a:t>2001</a:t>
            </a:r>
            <a:endParaRPr lang="es-CO" sz="3000" b="1" dirty="0">
              <a:solidFill>
                <a:schemeClr val="bg1">
                  <a:lumMod val="75000"/>
                </a:schemeClr>
              </a:solidFill>
            </a:endParaRPr>
          </a:p>
        </p:txBody>
      </p:sp>
    </p:spTree>
    <p:extLst>
      <p:ext uri="{BB962C8B-B14F-4D97-AF65-F5344CB8AC3E}">
        <p14:creationId xmlns:p14="http://schemas.microsoft.com/office/powerpoint/2010/main" val="294624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150881" y="622736"/>
            <a:ext cx="10515601" cy="1347954"/>
          </a:xfrm>
        </p:spPr>
        <p:txBody>
          <a:bodyPr>
            <a:normAutofit/>
          </a:bodyPr>
          <a:lstStyle/>
          <a:p>
            <a:pPr algn="ctr"/>
            <a:r>
              <a:rPr lang="es-CO" sz="4000" b="1" dirty="0"/>
              <a:t>LIQUIDACION DE INTERVENCIONES MULTIPLES  MANUAL ISS </a:t>
            </a:r>
            <a:r>
              <a:rPr lang="es-CO" sz="4000" b="1" dirty="0" smtClean="0"/>
              <a:t> 2001</a:t>
            </a:r>
            <a:endParaRPr lang="es-CO" sz="4000" b="1" dirty="0"/>
          </a:p>
        </p:txBody>
      </p:sp>
      <p:graphicFrame>
        <p:nvGraphicFramePr>
          <p:cNvPr id="7" name="Tabla 6"/>
          <p:cNvGraphicFramePr>
            <a:graphicFrameLocks noGrp="1"/>
          </p:cNvGraphicFramePr>
          <p:nvPr>
            <p:extLst>
              <p:ext uri="{D42A27DB-BD31-4B8C-83A1-F6EECF244321}">
                <p14:modId xmlns:p14="http://schemas.microsoft.com/office/powerpoint/2010/main" val="2982728145"/>
              </p:ext>
            </p:extLst>
          </p:nvPr>
        </p:nvGraphicFramePr>
        <p:xfrm>
          <a:off x="1578957" y="2095432"/>
          <a:ext cx="8952407" cy="4037354"/>
        </p:xfrm>
        <a:graphic>
          <a:graphicData uri="http://schemas.openxmlformats.org/drawingml/2006/table">
            <a:tbl>
              <a:tblPr/>
              <a:tblGrid>
                <a:gridCol w="488311"/>
                <a:gridCol w="1627711"/>
                <a:gridCol w="1367277"/>
                <a:gridCol w="1367277"/>
                <a:gridCol w="1367277"/>
                <a:gridCol w="1367277"/>
                <a:gridCol w="1367277"/>
              </a:tblGrid>
              <a:tr h="308631">
                <a:tc gridSpan="7">
                  <a:txBody>
                    <a:bodyPr/>
                    <a:lstStyle/>
                    <a:p>
                      <a:pPr algn="ctr" fontAlgn="ctr"/>
                      <a:r>
                        <a:rPr lang="es-CO" sz="1600" b="1" i="0" u="none" strike="noStrike" dirty="0">
                          <a:effectLst/>
                          <a:latin typeface="Arial" panose="020B0604020202020204" pitchFamily="34" charset="0"/>
                        </a:rPr>
                        <a:t>MULTIPLES : DIFERENTES ESPECIALISTAS      UNICA VIA</a:t>
                      </a:r>
                    </a:p>
                  </a:txBody>
                  <a:tcPr marL="0" marR="0" marT="0" marB="0" anchor="ctr">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4767">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CO" sz="1600" b="1" i="0" u="none" strike="noStrike">
                          <a:effectLst/>
                          <a:latin typeface="Arial" panose="020B060402020202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CO" sz="1600" b="1" i="0" u="none" strike="noStrike">
                          <a:effectLst/>
                          <a:latin typeface="Arial" panose="020B060402020202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8476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s-CO" sz="1600" b="0" i="0" u="none" strike="noStrike">
                          <a:effectLst/>
                          <a:latin typeface="Arial" panose="020B0604020202020204" pitchFamily="34" charset="0"/>
                        </a:rPr>
                        <a:t>TIPO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3">
                  <a:txBody>
                    <a:bodyPr/>
                    <a:lstStyle/>
                    <a:p>
                      <a:pPr algn="ctr" fontAlgn="ctr"/>
                      <a:r>
                        <a:rPr lang="es-CO" sz="1600" b="0" i="0" u="none" strike="noStrike" dirty="0">
                          <a:effectLst/>
                          <a:latin typeface="Arial" panose="020B0604020202020204" pitchFamily="34" charset="0"/>
                        </a:rPr>
                        <a:t>SERVICIOS PROFESIONALES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CO"/>
                    </a:p>
                  </a:txBody>
                  <a:tcPr/>
                </a:tc>
                <a:tc rowSpan="2" hMerge="1">
                  <a:txBody>
                    <a:bodyPr/>
                    <a:lstStyle/>
                    <a:p>
                      <a:endParaRPr lang="es-CO"/>
                    </a:p>
                  </a:txBody>
                  <a:tcPr/>
                </a:tc>
                <a:tc rowSpan="3">
                  <a:txBody>
                    <a:bodyPr/>
                    <a:lstStyle/>
                    <a:p>
                      <a:pPr algn="ctr" fontAlgn="ctr"/>
                      <a:r>
                        <a:rPr lang="es-CO" sz="1600" b="1" i="0" u="none" strike="noStrike">
                          <a:effectLst/>
                          <a:latin typeface="Arial" panose="020B0604020202020204" pitchFamily="34" charset="0"/>
                        </a:rPr>
                        <a:t>DERECHOS DE SALA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1600" b="1" i="0" u="none" strike="noStrike">
                          <a:effectLst/>
                          <a:latin typeface="Arial" panose="020B0604020202020204" pitchFamily="34" charset="0"/>
                        </a:rPr>
                        <a:t>MATERIALES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76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gridSpan="3" vMerge="1">
                  <a:txBody>
                    <a:bodyPr/>
                    <a:lstStyle/>
                    <a:p>
                      <a:endParaRPr lang="es-CO"/>
                    </a:p>
                  </a:txBody>
                  <a:tcPr/>
                </a:tc>
                <a:tc hMerge="1" vMerge="1">
                  <a:txBody>
                    <a:bodyPr/>
                    <a:lstStyle/>
                    <a:p>
                      <a:endParaRPr lang="es-CO"/>
                    </a:p>
                  </a:txBody>
                  <a:tcPr/>
                </a:tc>
                <a:tc hMerge="1" vMerge="1">
                  <a:txBody>
                    <a:bodyPr/>
                    <a:lstStyle/>
                    <a:p>
                      <a:endParaRPr lang="es-CO"/>
                    </a:p>
                  </a:txBody>
                  <a:tcPr/>
                </a:tc>
                <a:tc vMerge="1">
                  <a:txBody>
                    <a:bodyPr/>
                    <a:lstStyle/>
                    <a:p>
                      <a:endParaRPr lang="es-CO"/>
                    </a:p>
                  </a:txBody>
                  <a:tcPr/>
                </a:tc>
                <a:tc vMerge="1">
                  <a:txBody>
                    <a:bodyPr/>
                    <a:lstStyle/>
                    <a:p>
                      <a:endParaRPr lang="es-CO"/>
                    </a:p>
                  </a:txBody>
                  <a:tcPr/>
                </a:tc>
              </a:tr>
              <a:tr h="569533">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ctr"/>
                      <a:r>
                        <a:rPr lang="es-CO" sz="1600" b="1" i="0" u="none" strike="noStrike">
                          <a:effectLst/>
                          <a:latin typeface="Arial" panose="020B0604020202020204" pitchFamily="34" charset="0"/>
                        </a:rPr>
                        <a:t>CIRUJANO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effectLst/>
                          <a:latin typeface="Arial" panose="020B0604020202020204" pitchFamily="34" charset="0"/>
                        </a:rPr>
                        <a:t>ANESTESIOLOGO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effectLst/>
                          <a:latin typeface="Arial" panose="020B0604020202020204" pitchFamily="34" charset="0"/>
                        </a:rPr>
                        <a:t>AYUDANTIA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r>
              <a:tr h="28476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68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s-CO" sz="1600" b="0" i="0" u="none" strike="noStrike">
                          <a:effectLst/>
                          <a:latin typeface="Arial" panose="020B0604020202020204" pitchFamily="34" charset="0"/>
                        </a:rPr>
                        <a:t>CIRUJANO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0" i="0" u="none" strike="noStrike">
                          <a:effectLst/>
                          <a:latin typeface="Arial" panose="020B0604020202020204" pitchFamily="34" charset="0"/>
                        </a:rPr>
                        <a:t>1      100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68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ctr"/>
                      <a:r>
                        <a:rPr lang="es-CO" sz="1600" b="0" i="0" u="none" strike="noStrike">
                          <a:effectLst/>
                          <a:latin typeface="Arial" panose="020B0604020202020204" pitchFamily="34" charset="0"/>
                        </a:rPr>
                        <a:t>2       60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68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ctr"/>
                      <a:r>
                        <a:rPr lang="es-CO" sz="1600" b="0" i="0" u="none" strike="noStrike">
                          <a:effectLst/>
                          <a:latin typeface="Arial" panose="020B0604020202020204" pitchFamily="34" charset="0"/>
                        </a:rPr>
                        <a:t>3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68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s-CO" sz="1600" b="0" i="0" u="none" strike="noStrike">
                          <a:effectLst/>
                          <a:latin typeface="Arial" panose="020B0604020202020204" pitchFamily="34" charset="0"/>
                        </a:rPr>
                        <a:t>CIRUJANO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600" b="0" i="0" u="none" strike="noStrike">
                          <a:effectLst/>
                          <a:latin typeface="Arial" panose="020B0604020202020204" pitchFamily="34" charset="0"/>
                        </a:rPr>
                        <a:t>1      100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68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b"/>
                      <a:r>
                        <a:rPr lang="es-CO" sz="1600" b="0" i="0" u="none" strike="noStrike">
                          <a:effectLst/>
                          <a:latin typeface="Arial" panose="020B0604020202020204" pitchFamily="34" charset="0"/>
                        </a:rPr>
                        <a:t>2       60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68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b"/>
                      <a:r>
                        <a:rPr lang="es-CO" sz="1600" b="0" i="0" u="none" strike="noStrike">
                          <a:effectLst/>
                          <a:latin typeface="Arial" panose="020B0604020202020204" pitchFamily="34" charset="0"/>
                        </a:rPr>
                        <a:t>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dirty="0">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8484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270608758"/>
              </p:ext>
            </p:extLst>
          </p:nvPr>
        </p:nvGraphicFramePr>
        <p:xfrm>
          <a:off x="1515896" y="1157223"/>
          <a:ext cx="8763221" cy="4234583"/>
        </p:xfrm>
        <a:graphic>
          <a:graphicData uri="http://schemas.openxmlformats.org/drawingml/2006/table">
            <a:tbl>
              <a:tblPr/>
              <a:tblGrid>
                <a:gridCol w="463375"/>
                <a:gridCol w="1544584"/>
                <a:gridCol w="1297450"/>
                <a:gridCol w="1297450"/>
                <a:gridCol w="1297450"/>
                <a:gridCol w="1297450"/>
                <a:gridCol w="1565462"/>
              </a:tblGrid>
              <a:tr h="396167">
                <a:tc gridSpan="7">
                  <a:txBody>
                    <a:bodyPr/>
                    <a:lstStyle/>
                    <a:p>
                      <a:pPr algn="ctr" fontAlgn="ctr"/>
                      <a:r>
                        <a:rPr lang="pt-BR" sz="1600" b="1" i="0" u="none" strike="noStrike" dirty="0">
                          <a:effectLst/>
                          <a:latin typeface="Arial" panose="020B0604020202020204" pitchFamily="34" charset="0"/>
                        </a:rPr>
                        <a:t>MULTIPLES : DIFERENTES ESPECIALISTAS        DISTINTA VIA</a:t>
                      </a:r>
                    </a:p>
                  </a:txBody>
                  <a:tcPr marL="0" marR="0" marT="0" marB="0" anchor="ctr">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1719">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CO" sz="1600" b="1" i="0" u="none" strike="noStrike">
                          <a:effectLst/>
                          <a:latin typeface="Arial" panose="020B060402020202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CO" sz="1600" b="1" i="0" u="none" strike="noStrike">
                          <a:effectLst/>
                          <a:latin typeface="Arial" panose="020B060402020202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16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9345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4">
                  <a:txBody>
                    <a:bodyPr/>
                    <a:lstStyle/>
                    <a:p>
                      <a:pPr algn="ctr" fontAlgn="ctr"/>
                      <a:r>
                        <a:rPr lang="es-CO" sz="1600" b="0" i="0" u="none" strike="noStrike">
                          <a:effectLst/>
                          <a:latin typeface="Arial" panose="020B0604020202020204" pitchFamily="34" charset="0"/>
                        </a:rPr>
                        <a:t>TIPO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3">
                  <a:txBody>
                    <a:bodyPr/>
                    <a:lstStyle/>
                    <a:p>
                      <a:pPr algn="ctr" fontAlgn="ctr"/>
                      <a:r>
                        <a:rPr lang="es-CO" sz="1600" b="0" i="0" u="none" strike="noStrike">
                          <a:effectLst/>
                          <a:latin typeface="Arial" panose="020B0604020202020204" pitchFamily="34" charset="0"/>
                        </a:rPr>
                        <a:t>SERVICIOS PROFESIONALES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CO"/>
                    </a:p>
                  </a:txBody>
                  <a:tcPr/>
                </a:tc>
                <a:tc rowSpan="2" hMerge="1">
                  <a:txBody>
                    <a:bodyPr/>
                    <a:lstStyle/>
                    <a:p>
                      <a:endParaRPr lang="es-CO"/>
                    </a:p>
                  </a:txBody>
                  <a:tcPr/>
                </a:tc>
                <a:tc rowSpan="3">
                  <a:txBody>
                    <a:bodyPr/>
                    <a:lstStyle/>
                    <a:p>
                      <a:pPr algn="ctr" fontAlgn="ctr"/>
                      <a:r>
                        <a:rPr lang="es-CO" sz="1600" b="1" i="0" u="none" strike="noStrike">
                          <a:effectLst/>
                          <a:latin typeface="Arial" panose="020B0604020202020204" pitchFamily="34" charset="0"/>
                        </a:rPr>
                        <a:t>DERECHOS DE SALA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1600" b="1" i="0" u="none" strike="noStrike">
                          <a:effectLst/>
                          <a:latin typeface="Arial" panose="020B0604020202020204" pitchFamily="34" charset="0"/>
                        </a:rPr>
                        <a:t>MATERIALES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45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gridSpan="3" vMerge="1">
                  <a:txBody>
                    <a:bodyPr/>
                    <a:lstStyle/>
                    <a:p>
                      <a:endParaRPr lang="es-CO"/>
                    </a:p>
                  </a:txBody>
                  <a:tcPr/>
                </a:tc>
                <a:tc hMerge="1" vMerge="1">
                  <a:txBody>
                    <a:bodyPr/>
                    <a:lstStyle/>
                    <a:p>
                      <a:endParaRPr lang="es-CO"/>
                    </a:p>
                  </a:txBody>
                  <a:tcPr/>
                </a:tc>
                <a:tc hMerge="1" vMerge="1">
                  <a:txBody>
                    <a:bodyPr/>
                    <a:lstStyle/>
                    <a:p>
                      <a:endParaRPr lang="es-CO"/>
                    </a:p>
                  </a:txBody>
                  <a:tcPr/>
                </a:tc>
                <a:tc vMerge="1">
                  <a:txBody>
                    <a:bodyPr/>
                    <a:lstStyle/>
                    <a:p>
                      <a:endParaRPr lang="es-CO"/>
                    </a:p>
                  </a:txBody>
                  <a:tcPr/>
                </a:tc>
                <a:tc vMerge="1">
                  <a:txBody>
                    <a:bodyPr/>
                    <a:lstStyle/>
                    <a:p>
                      <a:endParaRPr lang="es-CO"/>
                    </a:p>
                  </a:txBody>
                  <a:tcPr/>
                </a:tc>
              </a:tr>
              <a:tr h="56343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ctr"/>
                      <a:r>
                        <a:rPr lang="es-CO" sz="1600" b="1" i="0" u="none" strike="noStrike" dirty="0">
                          <a:effectLst/>
                          <a:latin typeface="Arial" panose="020B0604020202020204" pitchFamily="34" charset="0"/>
                        </a:rPr>
                        <a:t>CIRUJANO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a:effectLst/>
                          <a:latin typeface="Arial" panose="020B0604020202020204" pitchFamily="34" charset="0"/>
                        </a:rPr>
                        <a:t>ANESTESIOLOGO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effectLst/>
                          <a:latin typeface="Arial" panose="020B0604020202020204" pitchFamily="34" charset="0"/>
                        </a:rPr>
                        <a:t>AYUDANTIA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r>
              <a:tr h="293457">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0" i="0" u="none" strike="noStrike">
                          <a:effectLst/>
                          <a:latin typeface="Arial" panose="020B0604020202020204" pitchFamily="34" charset="0"/>
                        </a:rPr>
                        <a:t>ISS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4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s-CO" sz="1600" b="0" i="0" u="none" strike="noStrike">
                          <a:effectLst/>
                          <a:latin typeface="Arial" panose="020B0604020202020204" pitchFamily="34" charset="0"/>
                        </a:rPr>
                        <a:t>CIRUJANO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600" b="0" i="0" u="none" strike="noStrike">
                          <a:effectLst/>
                          <a:latin typeface="Arial" panose="020B0604020202020204" pitchFamily="34" charset="0"/>
                        </a:rPr>
                        <a:t>1      100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4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ctr"/>
                      <a:r>
                        <a:rPr lang="es-CO" sz="1600" b="0" i="0" u="none" strike="noStrike">
                          <a:effectLst/>
                          <a:latin typeface="Arial" panose="020B0604020202020204" pitchFamily="34" charset="0"/>
                        </a:rPr>
                        <a:t>2       60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4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ctr"/>
                      <a:r>
                        <a:rPr lang="es-CO" sz="1600" b="0" i="0" u="none" strike="noStrike">
                          <a:effectLst/>
                          <a:latin typeface="Arial" panose="020B0604020202020204" pitchFamily="34" charset="0"/>
                        </a:rPr>
                        <a:t>3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4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s-CO" sz="1600" b="0" i="0" u="none" strike="noStrike">
                          <a:effectLst/>
                          <a:latin typeface="Arial" panose="020B0604020202020204" pitchFamily="34" charset="0"/>
                        </a:rPr>
                        <a:t>CIRUJANO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600" b="0" i="0" u="none" strike="noStrike">
                          <a:effectLst/>
                          <a:latin typeface="Arial" panose="020B0604020202020204" pitchFamily="34" charset="0"/>
                        </a:rPr>
                        <a:t>1      100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4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b"/>
                      <a:r>
                        <a:rPr lang="es-CO" sz="1600" b="0" i="0" u="none" strike="noStrike">
                          <a:effectLst/>
                          <a:latin typeface="Arial" panose="020B0604020202020204" pitchFamily="34" charset="0"/>
                        </a:rPr>
                        <a:t>2       60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48">
                <a:tc>
                  <a:txBody>
                    <a:bodyPr/>
                    <a:lstStyle/>
                    <a:p>
                      <a:pPr algn="l" fontAlgn="b"/>
                      <a:endParaRPr lang="es-CO" sz="1600" b="0" i="0" u="none" strike="noStrike">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a:txBody>
                    <a:bodyPr/>
                    <a:lstStyle/>
                    <a:p>
                      <a:pPr algn="l" fontAlgn="b"/>
                      <a:r>
                        <a:rPr lang="es-CO" sz="1600" b="0" i="0" u="none" strike="noStrike">
                          <a:effectLst/>
                          <a:latin typeface="Arial" panose="020B0604020202020204" pitchFamily="34" charset="0"/>
                        </a:rPr>
                        <a:t>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dirty="0">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Line 3"/>
          <p:cNvSpPr>
            <a:spLocks noChangeShapeType="1"/>
          </p:cNvSpPr>
          <p:nvPr/>
        </p:nvSpPr>
        <p:spPr bwMode="auto">
          <a:xfrm>
            <a:off x="3820948" y="14407494"/>
            <a:ext cx="0" cy="136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8" name="Título 1"/>
          <p:cNvSpPr>
            <a:spLocks noGrp="1"/>
          </p:cNvSpPr>
          <p:nvPr>
            <p:ph type="title"/>
          </p:nvPr>
        </p:nvSpPr>
        <p:spPr>
          <a:xfrm>
            <a:off x="781595" y="190826"/>
            <a:ext cx="10515601" cy="1347954"/>
          </a:xfrm>
        </p:spPr>
        <p:txBody>
          <a:bodyPr>
            <a:normAutofit/>
          </a:bodyPr>
          <a:lstStyle/>
          <a:p>
            <a:r>
              <a:rPr lang="es-CO" sz="3000" b="1" dirty="0">
                <a:solidFill>
                  <a:schemeClr val="bg1">
                    <a:lumMod val="75000"/>
                  </a:schemeClr>
                </a:solidFill>
              </a:rPr>
              <a:t>LIQUIDACION DE INTERVENCIONES MULTIPLES  MANUAL ISS </a:t>
            </a:r>
            <a:r>
              <a:rPr lang="es-CO" sz="3000" b="1" dirty="0" smtClean="0">
                <a:solidFill>
                  <a:schemeClr val="bg1">
                    <a:lumMod val="75000"/>
                  </a:schemeClr>
                </a:solidFill>
              </a:rPr>
              <a:t> 2001</a:t>
            </a:r>
            <a:endParaRPr lang="es-CO" sz="3000" b="1" dirty="0">
              <a:solidFill>
                <a:schemeClr val="bg1">
                  <a:lumMod val="75000"/>
                </a:schemeClr>
              </a:solidFill>
            </a:endParaRPr>
          </a:p>
        </p:txBody>
      </p:sp>
    </p:spTree>
    <p:extLst>
      <p:ext uri="{BB962C8B-B14F-4D97-AF65-F5344CB8AC3E}">
        <p14:creationId xmlns:p14="http://schemas.microsoft.com/office/powerpoint/2010/main" val="1533387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ángulo 3"/>
          <p:cNvSpPr/>
          <p:nvPr/>
        </p:nvSpPr>
        <p:spPr>
          <a:xfrm>
            <a:off x="918341" y="318031"/>
            <a:ext cx="1826141" cy="388696"/>
          </a:xfrm>
          <a:prstGeom prst="rect">
            <a:avLst/>
          </a:prstGeom>
        </p:spPr>
        <p:txBody>
          <a:bodyPr wrap="none">
            <a:spAutoFit/>
          </a:bodyPr>
          <a:lstStyle/>
          <a:p>
            <a:pPr>
              <a:lnSpc>
                <a:spcPct val="107000"/>
              </a:lnSpc>
            </a:pPr>
            <a:r>
              <a:rPr lang="es-CO" altLang="es-CO" b="1" dirty="0" smtClean="0">
                <a:solidFill>
                  <a:schemeClr val="tx2"/>
                </a:solidFill>
                <a:latin typeface="Arial" panose="020B0604020202020204" pitchFamily="34" charset="0"/>
                <a:ea typeface="Calibri" panose="020F0502020204030204" pitchFamily="34" charset="0"/>
                <a:cs typeface="Arial" panose="020B0604020202020204" pitchFamily="34" charset="0"/>
              </a:rPr>
              <a:t>ARTICULO 59. </a:t>
            </a:r>
            <a:endParaRPr lang="es-CO" altLang="es-CO"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479155503"/>
              </p:ext>
            </p:extLst>
          </p:nvPr>
        </p:nvGraphicFramePr>
        <p:xfrm>
          <a:off x="1107528" y="1484119"/>
          <a:ext cx="10280649" cy="3888188"/>
        </p:xfrm>
        <a:graphic>
          <a:graphicData uri="http://schemas.openxmlformats.org/drawingml/2006/table">
            <a:tbl>
              <a:tblPr firstRow="1" firstCol="1" bandRow="1">
                <a:tableStyleId>{5C22544A-7EE6-4342-B048-85BDC9FD1C3A}</a:tableStyleId>
              </a:tblPr>
              <a:tblGrid>
                <a:gridCol w="1501372"/>
                <a:gridCol w="1501372"/>
                <a:gridCol w="6036770"/>
                <a:gridCol w="1241135"/>
              </a:tblGrid>
              <a:tr h="660907">
                <a:tc>
                  <a:txBody>
                    <a:bodyPr/>
                    <a:lstStyle/>
                    <a:p>
                      <a:pPr algn="ctr">
                        <a:lnSpc>
                          <a:spcPct val="107000"/>
                        </a:lnSpc>
                        <a:spcAft>
                          <a:spcPts val="0"/>
                        </a:spcAft>
                      </a:pPr>
                      <a:r>
                        <a:rPr lang="es-CO" sz="1800" dirty="0">
                          <a:effectLst/>
                        </a:rPr>
                        <a:t>REF.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CODIGO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DESCRIPCION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VALOR</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r>
              <a:tr h="1244560">
                <a:tc>
                  <a:txBody>
                    <a:bodyPr/>
                    <a:lstStyle/>
                    <a:p>
                      <a:pPr algn="ctr">
                        <a:lnSpc>
                          <a:spcPct val="107000"/>
                        </a:lnSpc>
                        <a:spcAft>
                          <a:spcPts val="0"/>
                        </a:spcAft>
                      </a:pPr>
                      <a:r>
                        <a:rPr lang="es-CO" sz="1800" dirty="0">
                          <a:effectLst/>
                        </a:rPr>
                        <a:t>39101</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 S41101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nSpc>
                          <a:spcPct val="107000"/>
                        </a:lnSpc>
                        <a:spcAft>
                          <a:spcPts val="0"/>
                        </a:spcAft>
                      </a:pPr>
                      <a:r>
                        <a:rPr lang="es-CO" sz="1800" dirty="0">
                          <a:effectLst/>
                        </a:rPr>
                        <a:t>ESPECIALISTAS DE CLÍNICAS QUIRÚRGICAS O GINECOOBSTÉTRICAS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r">
                        <a:lnSpc>
                          <a:spcPct val="107000"/>
                        </a:lnSpc>
                        <a:spcAft>
                          <a:spcPts val="0"/>
                        </a:spcAft>
                      </a:pPr>
                      <a:r>
                        <a:rPr lang="es-CO" sz="1800" dirty="0">
                          <a:effectLst/>
                        </a:rPr>
                        <a:t>1270</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r>
              <a:tr h="660907">
                <a:tc>
                  <a:txBody>
                    <a:bodyPr/>
                    <a:lstStyle/>
                    <a:p>
                      <a:pPr algn="ctr">
                        <a:lnSpc>
                          <a:spcPct val="107000"/>
                        </a:lnSpc>
                        <a:spcAft>
                          <a:spcPts val="0"/>
                        </a:spcAft>
                      </a:pPr>
                      <a:r>
                        <a:rPr lang="es-CO" sz="1800" dirty="0">
                          <a:effectLst/>
                        </a:rPr>
                        <a:t>39102</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S41201</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nSpc>
                          <a:spcPct val="107000"/>
                        </a:lnSpc>
                        <a:spcAft>
                          <a:spcPts val="0"/>
                        </a:spcAft>
                      </a:pPr>
                      <a:r>
                        <a:rPr lang="es-CO" sz="1800" dirty="0">
                          <a:effectLst/>
                        </a:rPr>
                        <a:t>ESPECIALISTAS EN ANESTESIOLOGÍA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r">
                        <a:lnSpc>
                          <a:spcPct val="107000"/>
                        </a:lnSpc>
                        <a:spcAft>
                          <a:spcPts val="0"/>
                        </a:spcAft>
                      </a:pPr>
                      <a:r>
                        <a:rPr lang="es-CO" sz="1800" dirty="0">
                          <a:effectLst/>
                        </a:rPr>
                        <a:t>960</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r>
              <a:tr h="660907">
                <a:tc>
                  <a:txBody>
                    <a:bodyPr/>
                    <a:lstStyle/>
                    <a:p>
                      <a:pPr algn="ctr">
                        <a:lnSpc>
                          <a:spcPct val="107000"/>
                        </a:lnSpc>
                        <a:spcAft>
                          <a:spcPts val="0"/>
                        </a:spcAft>
                      </a:pPr>
                      <a:r>
                        <a:rPr lang="es-CO" sz="1800" dirty="0">
                          <a:effectLst/>
                        </a:rPr>
                        <a:t>39103</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S41301</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nSpc>
                          <a:spcPct val="107000"/>
                        </a:lnSpc>
                        <a:spcAft>
                          <a:spcPts val="0"/>
                        </a:spcAft>
                      </a:pPr>
                      <a:r>
                        <a:rPr lang="es-CO" sz="1800" dirty="0">
                          <a:effectLst/>
                        </a:rPr>
                        <a:t>MÉDICO AYUDANTE QUIRÚRGICO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r">
                        <a:lnSpc>
                          <a:spcPct val="107000"/>
                        </a:lnSpc>
                        <a:spcAft>
                          <a:spcPts val="0"/>
                        </a:spcAft>
                      </a:pPr>
                      <a:r>
                        <a:rPr lang="es-CO" sz="1800" dirty="0">
                          <a:effectLst/>
                        </a:rPr>
                        <a:t>360</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r>
              <a:tr h="660907">
                <a:tc>
                  <a:txBody>
                    <a:bodyPr/>
                    <a:lstStyle/>
                    <a:p>
                      <a:pPr algn="ctr">
                        <a:lnSpc>
                          <a:spcPct val="107000"/>
                        </a:lnSpc>
                        <a:spcAft>
                          <a:spcPts val="0"/>
                        </a:spcAft>
                      </a:pPr>
                      <a:r>
                        <a:rPr lang="es-CO" sz="1800" dirty="0">
                          <a:effectLst/>
                        </a:rPr>
                        <a:t>39145</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CO" sz="1800" dirty="0">
                          <a:effectLst/>
                        </a:rPr>
                        <a:t>S41401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nSpc>
                          <a:spcPct val="107000"/>
                        </a:lnSpc>
                        <a:spcAft>
                          <a:spcPts val="0"/>
                        </a:spcAft>
                      </a:pPr>
                      <a:r>
                        <a:rPr lang="es-CO" sz="1800" dirty="0">
                          <a:effectLst/>
                        </a:rPr>
                        <a:t>MÉDICO U ODONTÓLOGO GENERAL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r">
                        <a:lnSpc>
                          <a:spcPct val="107000"/>
                        </a:lnSpc>
                        <a:spcAft>
                          <a:spcPts val="0"/>
                        </a:spcAft>
                      </a:pPr>
                      <a:r>
                        <a:rPr lang="es-CO" sz="1800" dirty="0">
                          <a:effectLst/>
                        </a:rPr>
                        <a:t>810</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r>
            </a:tbl>
          </a:graphicData>
        </a:graphic>
      </p:graphicFrame>
      <p:sp>
        <p:nvSpPr>
          <p:cNvPr id="6" name="Rectángulo 5"/>
          <p:cNvSpPr/>
          <p:nvPr/>
        </p:nvSpPr>
        <p:spPr>
          <a:xfrm>
            <a:off x="918341" y="706727"/>
            <a:ext cx="5630709" cy="388696"/>
          </a:xfrm>
          <a:prstGeom prst="rect">
            <a:avLst/>
          </a:prstGeom>
        </p:spPr>
        <p:txBody>
          <a:bodyPr wrap="none">
            <a:spAutoFit/>
          </a:bodyPr>
          <a:lstStyle/>
          <a:p>
            <a:pPr>
              <a:lnSpc>
                <a:spcPct val="107000"/>
              </a:lnSpc>
            </a:pPr>
            <a:r>
              <a:rPr lang="es-CO" altLang="es-CO" b="1" dirty="0" smtClean="0">
                <a:latin typeface="Arial" panose="020B0604020202020204" pitchFamily="34" charset="0"/>
                <a:ea typeface="Calibri" panose="020F0502020204030204" pitchFamily="34" charset="0"/>
                <a:cs typeface="Arial" panose="020B0604020202020204" pitchFamily="34" charset="0"/>
              </a:rPr>
              <a:t>SERVICIOS PROFESIONALES ESPECIALIZADOS</a:t>
            </a:r>
            <a:r>
              <a:rPr lang="es-CO" altLang="es-CO" dirty="0" smtClean="0">
                <a:latin typeface="Arial" panose="020B0604020202020204" pitchFamily="34" charset="0"/>
                <a:ea typeface="Calibri" panose="020F0502020204030204" pitchFamily="34" charset="0"/>
                <a:cs typeface="Arial" panose="020B0604020202020204" pitchFamily="34" charset="0"/>
              </a:rPr>
              <a:t>.</a:t>
            </a:r>
            <a:endParaRPr lang="es-CO" altLang="es-CO"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18840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43063" y="539389"/>
            <a:ext cx="5434245" cy="369332"/>
          </a:xfrm>
          <a:prstGeom prst="rect">
            <a:avLst/>
          </a:prstGeom>
        </p:spPr>
        <p:txBody>
          <a:bodyPr wrap="none">
            <a:spAutoFit/>
          </a:bodyPr>
          <a:lstStyle/>
          <a:p>
            <a:r>
              <a:rPr lang="es-ES" b="1" dirty="0" smtClean="0">
                <a:solidFill>
                  <a:srgbClr val="000000"/>
                </a:solidFill>
                <a:effectLst/>
                <a:latin typeface="Arial" panose="020B0604020202020204" pitchFamily="34" charset="0"/>
                <a:ea typeface="Times New Roman" panose="02020603050405020304" pitchFamily="18" charset="0"/>
              </a:rPr>
              <a:t>SALA DE CIRUGIA (QUIROFANOS) Y DE PARTO</a:t>
            </a:r>
            <a:endParaRPr lang="es-CO" dirty="0"/>
          </a:p>
        </p:txBody>
      </p:sp>
      <p:sp>
        <p:nvSpPr>
          <p:cNvPr id="5" name="Rectángulo 4"/>
          <p:cNvSpPr/>
          <p:nvPr/>
        </p:nvSpPr>
        <p:spPr>
          <a:xfrm>
            <a:off x="943063" y="170057"/>
            <a:ext cx="1697901" cy="369332"/>
          </a:xfrm>
          <a:prstGeom prst="rect">
            <a:avLst/>
          </a:prstGeom>
        </p:spPr>
        <p:txBody>
          <a:bodyPr wrap="none">
            <a:spAutoFit/>
          </a:bodyPr>
          <a:lstStyle/>
          <a:p>
            <a:r>
              <a:rPr lang="es-ES" b="1" dirty="0" smtClean="0">
                <a:solidFill>
                  <a:srgbClr val="000000"/>
                </a:solidFill>
                <a:effectLst/>
                <a:highlight>
                  <a:srgbClr val="C0C0C0"/>
                </a:highlight>
                <a:latin typeface="Arial" panose="020B0604020202020204" pitchFamily="34" charset="0"/>
                <a:ea typeface="Times New Roman" panose="02020603050405020304" pitchFamily="18" charset="0"/>
              </a:rPr>
              <a:t>ARTICULO 77</a:t>
            </a:r>
            <a:endParaRPr lang="es-CO" dirty="0"/>
          </a:p>
        </p:txBody>
      </p:sp>
      <p:graphicFrame>
        <p:nvGraphicFramePr>
          <p:cNvPr id="6" name="Tabla 5"/>
          <p:cNvGraphicFramePr>
            <a:graphicFrameLocks noGrp="1"/>
          </p:cNvGraphicFramePr>
          <p:nvPr>
            <p:extLst>
              <p:ext uri="{D42A27DB-BD31-4B8C-83A1-F6EECF244321}">
                <p14:modId xmlns:p14="http://schemas.microsoft.com/office/powerpoint/2010/main" val="3007810782"/>
              </p:ext>
            </p:extLst>
          </p:nvPr>
        </p:nvGraphicFramePr>
        <p:xfrm>
          <a:off x="1179546" y="1103587"/>
          <a:ext cx="6219257" cy="5542237"/>
        </p:xfrm>
        <a:graphic>
          <a:graphicData uri="http://schemas.openxmlformats.org/drawingml/2006/table">
            <a:tbl>
              <a:tblPr/>
              <a:tblGrid>
                <a:gridCol w="1363477"/>
                <a:gridCol w="2648607"/>
                <a:gridCol w="2207173"/>
              </a:tblGrid>
              <a:tr h="331075">
                <a:tc>
                  <a:txBody>
                    <a:bodyPr/>
                    <a:lstStyle/>
                    <a:p>
                      <a:pPr algn="ctr">
                        <a:spcAft>
                          <a:spcPts val="0"/>
                        </a:spcAft>
                      </a:pPr>
                      <a:r>
                        <a:rPr lang="es-ES" sz="1500" b="1" dirty="0">
                          <a:solidFill>
                            <a:srgbClr val="000000"/>
                          </a:solidFill>
                          <a:effectLst/>
                          <a:latin typeface="Arial" panose="020B0604020202020204" pitchFamily="34" charset="0"/>
                          <a:ea typeface="Times New Roman" panose="02020603050405020304" pitchFamily="18" charset="0"/>
                        </a:rPr>
                        <a:t>CODIGO</a:t>
                      </a:r>
                      <a:endParaRPr lang="es-CO" sz="1500" dirty="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lvl="2" indent="0" algn="ctr">
                        <a:spcAft>
                          <a:spcPts val="0"/>
                        </a:spcAft>
                        <a:buFont typeface="Arial" panose="020B0604020202020204" pitchFamily="34" charset="0"/>
                        <a:buNone/>
                      </a:pPr>
                      <a:r>
                        <a:rPr lang="es-ES" sz="1500" b="1" dirty="0">
                          <a:solidFill>
                            <a:srgbClr val="000000"/>
                          </a:solidFill>
                          <a:effectLst/>
                          <a:latin typeface="Times New Roman" panose="02020603050405020304" pitchFamily="18" charset="0"/>
                        </a:rPr>
                        <a:t>DESCRIPCION</a:t>
                      </a:r>
                      <a:endParaRPr lang="es-CO" sz="1500" b="1" dirty="0">
                        <a:solidFill>
                          <a:srgbClr val="000000"/>
                        </a:solidFill>
                        <a:effectLst/>
                        <a:latin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0" lvl="3" indent="0" algn="ctr">
                        <a:spcAft>
                          <a:spcPts val="0"/>
                        </a:spcAft>
                        <a:buFont typeface="Arial" panose="020B0604020202020204" pitchFamily="34" charset="0"/>
                        <a:buNone/>
                      </a:pPr>
                      <a:r>
                        <a:rPr lang="en-US" sz="1500" b="1" dirty="0">
                          <a:solidFill>
                            <a:srgbClr val="000000"/>
                          </a:solidFill>
                          <a:effectLst/>
                          <a:latin typeface="Times New Roman" panose="02020603050405020304" pitchFamily="18" charset="0"/>
                        </a:rPr>
                        <a:t>VALOR</a:t>
                      </a:r>
                      <a:endParaRPr lang="es-CO" sz="1500" b="1" dirty="0">
                        <a:solidFill>
                          <a:srgbClr val="000000"/>
                        </a:solidFill>
                        <a:effectLst/>
                        <a:latin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n-US" sz="1500">
                          <a:solidFill>
                            <a:srgbClr val="000000"/>
                          </a:solidFill>
                          <a:effectLst/>
                          <a:latin typeface="Arial" panose="020B0604020202020204" pitchFamily="34" charset="0"/>
                          <a:ea typeface="Times New Roman" panose="02020603050405020304" pitchFamily="18" charset="0"/>
                        </a:rPr>
                        <a:t>S23101</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HASTA 20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12.890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S23102</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21 HASTA 30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26.790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S23201</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31 HASTA 40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44.270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dirty="0">
                          <a:solidFill>
                            <a:srgbClr val="000000"/>
                          </a:solidFill>
                          <a:effectLst/>
                          <a:latin typeface="Arial" panose="020B0604020202020204" pitchFamily="34" charset="0"/>
                          <a:ea typeface="Times New Roman" panose="02020603050405020304" pitchFamily="18" charset="0"/>
                        </a:rPr>
                        <a:t>S23202</a:t>
                      </a:r>
                      <a:endParaRPr lang="es-CO" sz="1500" dirty="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41 HASTA 50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55.605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S23203</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51 HASTA 60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81.175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S23204</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61 HASTA 70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96.520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S23205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71 HASTA 80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114.830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S23301</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81 HASTA 90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129.655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S23302</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91 HASTA 100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144.645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S23303</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101 HASTA 110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148.545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S23304</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111 HASTA 130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153.075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131 HASTA 150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186.410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S23306</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151 HASTA 170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204.700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S23307</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171 HASTA 200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246.970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S23308</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201 HASTA 230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279.405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S23309</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231 HASTA 260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318.255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S23310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261 HASTA 290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356.455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S23311</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291 HASTA 320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401.015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S23312</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321 HASTA 350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445.560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S23313</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351 HASTA 380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471.015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S23314</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381 HASTA 410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503.460</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4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S23315</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411 HASTA 450 UVR </a:t>
                      </a:r>
                      <a:endParaRPr lang="es-CO" sz="150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dirty="0">
                          <a:solidFill>
                            <a:srgbClr val="000000"/>
                          </a:solidFill>
                          <a:effectLst/>
                          <a:latin typeface="Arial" panose="020B0604020202020204" pitchFamily="34" charset="0"/>
                          <a:ea typeface="Times New Roman" panose="02020603050405020304" pitchFamily="18" charset="0"/>
                        </a:rPr>
                        <a:t>548.020</a:t>
                      </a:r>
                      <a:endParaRPr lang="es-CO" sz="1500" dirty="0">
                        <a:solidFill>
                          <a:srgbClr val="000000"/>
                        </a:solidFill>
                        <a:effectLst/>
                        <a:latin typeface="Arial" panose="020B0604020202020204" pitchFamily="34" charset="0"/>
                        <a:ea typeface="Times New Roman" panose="02020603050405020304" pitchFamily="18" charset="0"/>
                      </a:endParaRPr>
                    </a:p>
                  </a:txBody>
                  <a:tcPr marL="8271" marR="8271" marT="82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ángulo 6"/>
          <p:cNvSpPr/>
          <p:nvPr/>
        </p:nvSpPr>
        <p:spPr>
          <a:xfrm>
            <a:off x="7764674" y="1103587"/>
            <a:ext cx="4106761" cy="2031325"/>
          </a:xfrm>
          <a:prstGeom prst="rect">
            <a:avLst/>
          </a:prstGeom>
        </p:spPr>
        <p:txBody>
          <a:bodyPr wrap="square">
            <a:spAutoFit/>
          </a:bodyPr>
          <a:lstStyle/>
          <a:p>
            <a:pPr algn="just">
              <a:spcAft>
                <a:spcPts val="0"/>
              </a:spcAft>
              <a:tabLst>
                <a:tab pos="558800" algn="l"/>
                <a:tab pos="698500" algn="l"/>
                <a:tab pos="863600" algn="l"/>
                <a:tab pos="5653405" algn="l"/>
                <a:tab pos="6294755" algn="l"/>
              </a:tabLst>
            </a:pPr>
            <a:r>
              <a:rPr lang="es-ES" b="1" dirty="0" smtClean="0">
                <a:solidFill>
                  <a:srgbClr val="000000"/>
                </a:solidFill>
                <a:effectLst/>
                <a:latin typeface="Arial" panose="020B0604020202020204" pitchFamily="34" charset="0"/>
                <a:ea typeface="Times New Roman" panose="02020603050405020304" pitchFamily="18" charset="0"/>
              </a:rPr>
              <a:t>PARAGRAFO 1. </a:t>
            </a:r>
            <a:r>
              <a:rPr lang="es-ES" dirty="0" smtClean="0">
                <a:solidFill>
                  <a:srgbClr val="000000"/>
                </a:solidFill>
                <a:effectLst/>
                <a:latin typeface="Arial" panose="020B0604020202020204" pitchFamily="34" charset="0"/>
                <a:ea typeface="Times New Roman" panose="02020603050405020304" pitchFamily="18" charset="0"/>
              </a:rPr>
              <a:t>En  las intervenciones con más  de 450 UVR los derechos de  sala  de   cirugía se pagarán, de acuerdo con el valor que resulte de multiplicar el número de Unidades del  procedimiento realizado por $1.410.</a:t>
            </a:r>
            <a:endParaRPr lang="es-CO" sz="2800"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447561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4180" y="697045"/>
            <a:ext cx="4570547" cy="369332"/>
          </a:xfrm>
          <a:prstGeom prst="rect">
            <a:avLst/>
          </a:prstGeom>
        </p:spPr>
        <p:txBody>
          <a:bodyPr wrap="none">
            <a:spAutoFit/>
          </a:bodyPr>
          <a:lstStyle/>
          <a:p>
            <a:r>
              <a:rPr lang="es-ES" b="1" dirty="0" smtClean="0">
                <a:solidFill>
                  <a:srgbClr val="000000"/>
                </a:solidFill>
                <a:effectLst/>
                <a:latin typeface="Arial" panose="020B0604020202020204" pitchFamily="34" charset="0"/>
                <a:ea typeface="Times New Roman" panose="02020603050405020304" pitchFamily="18" charset="0"/>
              </a:rPr>
              <a:t>SALA DE PROCEDIMIENTOS ESPECIAL</a:t>
            </a:r>
            <a:endParaRPr lang="es-CO" dirty="0"/>
          </a:p>
        </p:txBody>
      </p:sp>
      <p:sp>
        <p:nvSpPr>
          <p:cNvPr id="3" name="Rectángulo 2"/>
          <p:cNvSpPr/>
          <p:nvPr/>
        </p:nvSpPr>
        <p:spPr>
          <a:xfrm>
            <a:off x="804180" y="326500"/>
            <a:ext cx="1697901" cy="369332"/>
          </a:xfrm>
          <a:prstGeom prst="rect">
            <a:avLst/>
          </a:prstGeom>
        </p:spPr>
        <p:txBody>
          <a:bodyPr wrap="none">
            <a:spAutoFit/>
          </a:bodyPr>
          <a:lstStyle/>
          <a:p>
            <a:r>
              <a:rPr lang="es-ES" b="1" dirty="0">
                <a:latin typeface="Arial" panose="020B0604020202020204" pitchFamily="34" charset="0"/>
                <a:cs typeface="Arial" panose="020B0604020202020204" pitchFamily="34" charset="0"/>
              </a:rPr>
              <a:t>ARTICULO 79</a:t>
            </a:r>
            <a:endParaRPr lang="es-CO" dirty="0">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457924169"/>
              </p:ext>
            </p:extLst>
          </p:nvPr>
        </p:nvGraphicFramePr>
        <p:xfrm>
          <a:off x="5559973" y="1393413"/>
          <a:ext cx="5876455" cy="4071172"/>
        </p:xfrm>
        <a:graphic>
          <a:graphicData uri="http://schemas.openxmlformats.org/drawingml/2006/table">
            <a:tbl>
              <a:tblPr/>
              <a:tblGrid>
                <a:gridCol w="1288690"/>
                <a:gridCol w="2459420"/>
                <a:gridCol w="2128345"/>
              </a:tblGrid>
              <a:tr h="322147">
                <a:tc>
                  <a:txBody>
                    <a:bodyPr/>
                    <a:lstStyle/>
                    <a:p>
                      <a:pPr algn="ctr">
                        <a:spcAft>
                          <a:spcPts val="0"/>
                        </a:spcAft>
                      </a:pPr>
                      <a:r>
                        <a:rPr lang="es-ES" sz="1500" b="1" dirty="0">
                          <a:solidFill>
                            <a:srgbClr val="000000"/>
                          </a:solidFill>
                          <a:effectLst/>
                          <a:latin typeface="Arial" panose="020B0604020202020204" pitchFamily="34" charset="0"/>
                          <a:ea typeface="Times New Roman" panose="02020603050405020304" pitchFamily="18" charset="0"/>
                        </a:rPr>
                        <a:t>CODIGO</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lvl="2" indent="0" algn="ctr">
                        <a:spcAft>
                          <a:spcPts val="0"/>
                        </a:spcAft>
                        <a:buFont typeface="Arial" panose="020B0604020202020204" pitchFamily="34" charset="0"/>
                        <a:buNone/>
                      </a:pPr>
                      <a:r>
                        <a:rPr lang="es-ES" sz="1500" b="1" dirty="0">
                          <a:solidFill>
                            <a:srgbClr val="000000"/>
                          </a:solidFill>
                          <a:effectLst/>
                          <a:latin typeface="Times New Roman" panose="02020603050405020304" pitchFamily="18" charset="0"/>
                        </a:rPr>
                        <a:t>DESCRIPCION</a:t>
                      </a:r>
                      <a:endParaRPr lang="es-CO" sz="1500" b="1" dirty="0">
                        <a:solidFill>
                          <a:srgbClr val="000000"/>
                        </a:solidFill>
                        <a:effectLst/>
                        <a:latin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0" lvl="3" indent="0" algn="ctr">
                        <a:spcAft>
                          <a:spcPts val="0"/>
                        </a:spcAft>
                        <a:buFont typeface="Arial" panose="020B0604020202020204" pitchFamily="34" charset="0"/>
                        <a:buNone/>
                      </a:pPr>
                      <a:r>
                        <a:rPr lang="es-ES" sz="1500" b="1" dirty="0">
                          <a:solidFill>
                            <a:srgbClr val="000000"/>
                          </a:solidFill>
                          <a:effectLst/>
                          <a:latin typeface="Times New Roman" panose="02020603050405020304" pitchFamily="18" charset="0"/>
                        </a:rPr>
                        <a:t>VALOR</a:t>
                      </a:r>
                      <a:endParaRPr lang="es-CO" sz="1500" b="1" dirty="0">
                        <a:solidFill>
                          <a:srgbClr val="000000"/>
                        </a:solidFill>
                        <a:effectLst/>
                        <a:latin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1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S22201</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HASTA 20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6.445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957">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S22202</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21 HASTA 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13.400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39">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S22203</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31 HASTA 40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22.395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487">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41 HASTA 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27.800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6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51 HASTA 60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40.590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09">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S22206</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61 HASTA 70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48.260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18">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S22207</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71 HASTA 80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57.415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31">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S22208</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81 HASTA 90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64.830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379">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S22209</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91 HASTA 100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72.325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23">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101 HASTA 110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74.275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501">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S22211</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111 HASTA 130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76.540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21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S22212</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131 HASTA 150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93.210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58">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S22213</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151 HASTA 170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102.350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74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S22214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solidFill>
                            <a:srgbClr val="000000"/>
                          </a:solidFill>
                          <a:effectLst/>
                          <a:latin typeface="Arial" panose="020B0604020202020204" pitchFamily="34" charset="0"/>
                          <a:ea typeface="Times New Roman" panose="02020603050405020304" pitchFamily="18" charset="0"/>
                        </a:rPr>
                        <a:t>DE 171 HASTA 200 UVR </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dirty="0">
                          <a:solidFill>
                            <a:srgbClr val="000000"/>
                          </a:solidFill>
                          <a:effectLst/>
                          <a:latin typeface="Arial" panose="020B0604020202020204" pitchFamily="34" charset="0"/>
                          <a:ea typeface="Times New Roman" panose="02020603050405020304" pitchFamily="18" charset="0"/>
                        </a:rPr>
                        <a:t>123.485</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ángulo 8"/>
          <p:cNvSpPr/>
          <p:nvPr/>
        </p:nvSpPr>
        <p:spPr>
          <a:xfrm>
            <a:off x="804180" y="1063951"/>
            <a:ext cx="4377558" cy="4730097"/>
          </a:xfrm>
          <a:prstGeom prst="rect">
            <a:avLst/>
          </a:prstGeom>
        </p:spPr>
        <p:txBody>
          <a:bodyPr wrap="square">
            <a:spAutoFit/>
          </a:bodyPr>
          <a:lstStyle/>
          <a:p>
            <a:pPr algn="just"/>
            <a:r>
              <a:rPr lang="es-CO" sz="2000" dirty="0" smtClean="0"/>
              <a:t>En las intervenciones y procedimientos terapéuticos y diagnósticos  relacionados en el Capítulo I de este Acuerdo, con excepción de los de endoscopia, que para su práctica desde el punto de vista técnico-científico exija el uso de  una sala de procedimientos especial, que incluye los mismos componentes del quirófano, se pagarán los valores que se relacionan a continuación según el número de UVR de la intervención o procedimiento efectuado, sin recargo adicional cuando se realicen en forma bilateral o varias en el mismo acto</a:t>
            </a:r>
            <a:endParaRPr lang="es-CO" sz="2000" dirty="0"/>
          </a:p>
        </p:txBody>
      </p:sp>
    </p:spTree>
    <p:extLst>
      <p:ext uri="{BB962C8B-B14F-4D97-AF65-F5344CB8AC3E}">
        <p14:creationId xmlns:p14="http://schemas.microsoft.com/office/powerpoint/2010/main" val="95169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1278" y="940253"/>
            <a:ext cx="4011439" cy="5016758"/>
          </a:xfrm>
          <a:prstGeom prst="rect">
            <a:avLst/>
          </a:prstGeom>
        </p:spPr>
        <p:txBody>
          <a:bodyPr wrap="square">
            <a:spAutoFit/>
          </a:bodyPr>
          <a:lstStyle/>
          <a:p>
            <a:pPr algn="just"/>
            <a:r>
              <a:rPr lang="es-CO" sz="2000" dirty="0" smtClean="0"/>
              <a:t>En los procedimientos endoscópicos, con excepción de aquellos que es necesario aplicar anestesia regional o general y de los que desde el punto de vista técnico es posible efectuar en un consultorio, por el derecho a la utilización del área locativa que incluye los mismos componentes del quirófano, se pagarán los valores que se relacionan a continuación, según el número de UVR del procedimiento efectuado, sin recargo adicional cuando se realicen en forma bilateral o varios en el mismo acto:</a:t>
            </a:r>
            <a:endParaRPr lang="es-CO" sz="2000" dirty="0"/>
          </a:p>
        </p:txBody>
      </p:sp>
      <p:sp>
        <p:nvSpPr>
          <p:cNvPr id="3" name="Rectángulo 2"/>
          <p:cNvSpPr/>
          <p:nvPr/>
        </p:nvSpPr>
        <p:spPr>
          <a:xfrm>
            <a:off x="769643" y="201589"/>
            <a:ext cx="1697901" cy="369332"/>
          </a:xfrm>
          <a:prstGeom prst="rect">
            <a:avLst/>
          </a:prstGeom>
        </p:spPr>
        <p:txBody>
          <a:bodyPr wrap="none">
            <a:spAutoFit/>
          </a:bodyPr>
          <a:lstStyle/>
          <a:p>
            <a:r>
              <a:rPr lang="es-ES" b="1" dirty="0" smtClean="0">
                <a:solidFill>
                  <a:srgbClr val="000000"/>
                </a:solidFill>
                <a:effectLst/>
                <a:latin typeface="Arial" panose="020B0604020202020204" pitchFamily="34" charset="0"/>
                <a:ea typeface="Times New Roman" panose="02020603050405020304" pitchFamily="18" charset="0"/>
              </a:rPr>
              <a:t>ARTICULO 80</a:t>
            </a:r>
            <a:endParaRPr lang="es-CO" dirty="0"/>
          </a:p>
        </p:txBody>
      </p:sp>
      <p:sp>
        <p:nvSpPr>
          <p:cNvPr id="5" name="Rectángulo 4"/>
          <p:cNvSpPr/>
          <p:nvPr/>
        </p:nvSpPr>
        <p:spPr>
          <a:xfrm>
            <a:off x="769643" y="570921"/>
            <a:ext cx="2804999" cy="369332"/>
          </a:xfrm>
          <a:prstGeom prst="rect">
            <a:avLst/>
          </a:prstGeom>
        </p:spPr>
        <p:txBody>
          <a:bodyPr wrap="none">
            <a:spAutoFit/>
          </a:bodyPr>
          <a:lstStyle/>
          <a:p>
            <a:r>
              <a:rPr lang="es-ES" b="1" dirty="0" smtClean="0">
                <a:solidFill>
                  <a:srgbClr val="000000"/>
                </a:solidFill>
                <a:effectLst/>
                <a:latin typeface="Arial" panose="020B0604020202020204" pitchFamily="34" charset="0"/>
                <a:ea typeface="Times New Roman" panose="02020603050405020304" pitchFamily="18" charset="0"/>
              </a:rPr>
              <a:t>SALA DE ENDOSCOPIA</a:t>
            </a:r>
            <a:endParaRPr lang="es-CO" dirty="0"/>
          </a:p>
        </p:txBody>
      </p:sp>
      <p:graphicFrame>
        <p:nvGraphicFramePr>
          <p:cNvPr id="7" name="Tabla 6"/>
          <p:cNvGraphicFramePr>
            <a:graphicFrameLocks noGrp="1"/>
          </p:cNvGraphicFramePr>
          <p:nvPr>
            <p:extLst>
              <p:ext uri="{D42A27DB-BD31-4B8C-83A1-F6EECF244321}">
                <p14:modId xmlns:p14="http://schemas.microsoft.com/office/powerpoint/2010/main" val="3081276035"/>
              </p:ext>
            </p:extLst>
          </p:nvPr>
        </p:nvGraphicFramePr>
        <p:xfrm>
          <a:off x="5328745" y="1145205"/>
          <a:ext cx="6589987" cy="3571875"/>
        </p:xfrm>
        <a:graphic>
          <a:graphicData uri="http://schemas.openxmlformats.org/drawingml/2006/table">
            <a:tbl>
              <a:tblPr/>
              <a:tblGrid>
                <a:gridCol w="1103587"/>
                <a:gridCol w="3058510"/>
                <a:gridCol w="2427890"/>
              </a:tblGrid>
              <a:tr h="152400">
                <a:tc>
                  <a:txBody>
                    <a:bodyPr/>
                    <a:lstStyle/>
                    <a:p>
                      <a:pPr algn="ctr">
                        <a:spcAft>
                          <a:spcPts val="0"/>
                        </a:spcAft>
                      </a:pPr>
                      <a:r>
                        <a:rPr lang="es-ES" sz="1500" b="1" dirty="0">
                          <a:solidFill>
                            <a:srgbClr val="000000"/>
                          </a:solidFill>
                          <a:effectLst/>
                          <a:latin typeface="Arial" panose="020B0604020202020204" pitchFamily="34" charset="0"/>
                          <a:ea typeface="Times New Roman" panose="02020603050405020304" pitchFamily="18" charset="0"/>
                        </a:rPr>
                        <a:t>CODIGO</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lvl="2" indent="0" algn="ctr">
                        <a:spcAft>
                          <a:spcPts val="0"/>
                        </a:spcAft>
                        <a:buFont typeface="Arial" panose="020B0604020202020204" pitchFamily="34" charset="0"/>
                        <a:buNone/>
                      </a:pPr>
                      <a:r>
                        <a:rPr lang="es-ES" sz="1500" b="1" dirty="0">
                          <a:solidFill>
                            <a:srgbClr val="000000"/>
                          </a:solidFill>
                          <a:effectLst/>
                          <a:latin typeface="Times New Roman" panose="02020603050405020304" pitchFamily="18" charset="0"/>
                        </a:rPr>
                        <a:t>DESCRIPCION</a:t>
                      </a:r>
                      <a:endParaRPr lang="es-CO" sz="1500" b="1" dirty="0">
                        <a:solidFill>
                          <a:srgbClr val="000000"/>
                        </a:solidFill>
                        <a:effectLst/>
                        <a:latin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0" lvl="3" indent="0" algn="ctr">
                        <a:spcAft>
                          <a:spcPts val="0"/>
                        </a:spcAft>
                        <a:buFont typeface="Arial" panose="020B0604020202020204" pitchFamily="34" charset="0"/>
                        <a:buNone/>
                      </a:pPr>
                      <a:r>
                        <a:rPr lang="es-ES" sz="1500" b="1" dirty="0">
                          <a:solidFill>
                            <a:srgbClr val="000000"/>
                          </a:solidFill>
                          <a:effectLst/>
                          <a:latin typeface="Times New Roman" panose="02020603050405020304" pitchFamily="18" charset="0"/>
                        </a:rPr>
                        <a:t>VALOR</a:t>
                      </a:r>
                      <a:endParaRPr lang="es-CO" sz="1500" b="1" dirty="0">
                        <a:solidFill>
                          <a:srgbClr val="000000"/>
                        </a:solidFill>
                        <a:effectLst/>
                        <a:latin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S22224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HASTA 20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5.160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S22225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21 HASTA 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10.720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S22226</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solidFill>
                            <a:srgbClr val="000000"/>
                          </a:solidFill>
                          <a:effectLst/>
                          <a:latin typeface="Arial" panose="020B0604020202020204" pitchFamily="34" charset="0"/>
                          <a:ea typeface="Times New Roman" panose="02020603050405020304" pitchFamily="18" charset="0"/>
                        </a:rPr>
                        <a:t>DE 31 HASTA 40 UVR </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17.915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S22227</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41 HASTA 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22.240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49">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S22228</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51 HASTA 60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32.470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S22229</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solidFill>
                            <a:srgbClr val="000000"/>
                          </a:solidFill>
                          <a:effectLst/>
                          <a:latin typeface="Arial" panose="020B0604020202020204" pitchFamily="34" charset="0"/>
                          <a:ea typeface="Times New Roman" panose="02020603050405020304" pitchFamily="18" charset="0"/>
                        </a:rPr>
                        <a:t>DE 61 HASTA 70 UVR </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38.605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71 HASTA 80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45.930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S22231</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81 HASTA 90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51.865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S22232</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91 HASTA 100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57.855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S22233</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101 HASTA 110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59.420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111 HASTA 130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61.230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131 HASTA 150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74.565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S22236</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151 HASTA 170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81.880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S22237</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171 HASTA 200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dirty="0">
                          <a:solidFill>
                            <a:srgbClr val="000000"/>
                          </a:solidFill>
                          <a:effectLst/>
                          <a:latin typeface="Arial" panose="020B0604020202020204" pitchFamily="34" charset="0"/>
                          <a:ea typeface="Times New Roman" panose="02020603050405020304" pitchFamily="18" charset="0"/>
                        </a:rPr>
                        <a:t>98.785</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9702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01173" y="170058"/>
            <a:ext cx="1697901" cy="369332"/>
          </a:xfrm>
          <a:prstGeom prst="rect">
            <a:avLst/>
          </a:prstGeom>
        </p:spPr>
        <p:txBody>
          <a:bodyPr wrap="none">
            <a:spAutoFit/>
          </a:bodyPr>
          <a:lstStyle/>
          <a:p>
            <a:r>
              <a:rPr lang="es-ES" b="1" smtClean="0">
                <a:solidFill>
                  <a:srgbClr val="000000"/>
                </a:solidFill>
                <a:effectLst/>
                <a:latin typeface="Arial" panose="020B0604020202020204" pitchFamily="34" charset="0"/>
                <a:ea typeface="Times New Roman" panose="02020603050405020304" pitchFamily="18" charset="0"/>
              </a:rPr>
              <a:t>ARTICULO 81</a:t>
            </a:r>
            <a:endParaRPr lang="es-CO" dirty="0"/>
          </a:p>
        </p:txBody>
      </p:sp>
      <p:sp>
        <p:nvSpPr>
          <p:cNvPr id="5" name="Rectángulo 4"/>
          <p:cNvSpPr/>
          <p:nvPr/>
        </p:nvSpPr>
        <p:spPr>
          <a:xfrm>
            <a:off x="801173" y="539390"/>
            <a:ext cx="4301242" cy="369332"/>
          </a:xfrm>
          <a:prstGeom prst="rect">
            <a:avLst/>
          </a:prstGeom>
        </p:spPr>
        <p:txBody>
          <a:bodyPr wrap="none">
            <a:spAutoFit/>
          </a:bodyPr>
          <a:lstStyle/>
          <a:p>
            <a:r>
              <a:rPr lang="es-ES" b="1" dirty="0" smtClean="0">
                <a:solidFill>
                  <a:srgbClr val="000000"/>
                </a:solidFill>
                <a:effectLst/>
                <a:latin typeface="Arial" panose="020B0604020202020204" pitchFamily="34" charset="0"/>
                <a:ea typeface="Times New Roman" panose="02020603050405020304" pitchFamily="18" charset="0"/>
              </a:rPr>
              <a:t>SALA DE PROCEDIMIENTOS BASICA</a:t>
            </a:r>
            <a:endParaRPr lang="es-CO" dirty="0"/>
          </a:p>
        </p:txBody>
      </p:sp>
      <p:graphicFrame>
        <p:nvGraphicFramePr>
          <p:cNvPr id="6" name="Tabla 5"/>
          <p:cNvGraphicFramePr>
            <a:graphicFrameLocks noGrp="1"/>
          </p:cNvGraphicFramePr>
          <p:nvPr>
            <p:extLst>
              <p:ext uri="{D42A27DB-BD31-4B8C-83A1-F6EECF244321}">
                <p14:modId xmlns:p14="http://schemas.microsoft.com/office/powerpoint/2010/main" val="1479339153"/>
              </p:ext>
            </p:extLst>
          </p:nvPr>
        </p:nvGraphicFramePr>
        <p:xfrm>
          <a:off x="6177596" y="1197022"/>
          <a:ext cx="5475605" cy="2948324"/>
        </p:xfrm>
        <a:graphic>
          <a:graphicData uri="http://schemas.openxmlformats.org/drawingml/2006/table">
            <a:tbl>
              <a:tblPr/>
              <a:tblGrid>
                <a:gridCol w="932652"/>
                <a:gridCol w="3857153"/>
                <a:gridCol w="685800"/>
              </a:tblGrid>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S22104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HASTA 20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3.225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21 HASTA 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6.695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49">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S22106</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31 HASTA 40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11.065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S22107</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41 HASTA 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13.900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S22108</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51 HASTA 60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20.295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26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S22109</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61 HASTA 70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24.130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71 HASTA 80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28.705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S22111</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81 HASTA 90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32.415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S22112</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91 HASTA 100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36.160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S22113</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101 HASTA 110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37.135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691">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S22114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111 HASTA 130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38.270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S22115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solidFill>
                            <a:srgbClr val="000000"/>
                          </a:solidFill>
                          <a:effectLst/>
                          <a:latin typeface="Arial" panose="020B0604020202020204" pitchFamily="34" charset="0"/>
                          <a:ea typeface="Times New Roman" panose="02020603050405020304" pitchFamily="18" charset="0"/>
                        </a:rPr>
                        <a:t>DE 131 HASTA 150 UVR </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dirty="0">
                          <a:solidFill>
                            <a:srgbClr val="000000"/>
                          </a:solidFill>
                          <a:effectLst/>
                          <a:latin typeface="Arial" panose="020B0604020202020204" pitchFamily="34" charset="0"/>
                          <a:ea typeface="Times New Roman" panose="02020603050405020304" pitchFamily="18" charset="0"/>
                        </a:rPr>
                        <a:t>46.600</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ángulo 6"/>
          <p:cNvSpPr/>
          <p:nvPr/>
        </p:nvSpPr>
        <p:spPr>
          <a:xfrm>
            <a:off x="801173" y="903044"/>
            <a:ext cx="5000537" cy="5940088"/>
          </a:xfrm>
          <a:prstGeom prst="rect">
            <a:avLst/>
          </a:prstGeom>
        </p:spPr>
        <p:txBody>
          <a:bodyPr wrap="square">
            <a:spAutoFit/>
          </a:bodyPr>
          <a:lstStyle/>
          <a:p>
            <a:pPr algn="just"/>
            <a:r>
              <a:rPr lang="es-CO" sz="1900" dirty="0" smtClean="0"/>
              <a:t>En aquellos procedimientos de ortopedia y traumatología, de toma de biopsia y cualquier otro terapéutico o diagnóstico, relacionado en el Capítulo I de este Acuerdo, cuando según concepto del especialista tratante se pueden realizar en consultorio, sala de yesos, sala de pequeña cirugía (suturas), en el  servicio de hospitalización u otra área locativa distinta a quirófano, sala de partos, sala de procedimientos especial y sala de endoscopia, se reconocerán derechos de sala que incluyen la utilización de la dotación básica, los equipos con sus accesorios e implementos, instrumental, ropa reutilizable o desechable y la atención de enfermería, se pagarán los valores que se relacionan a continuación según el número de UVR del procedimiento efectuado sin recargo adicional cuando se realicen en forma bilateral o varios en el mismo acto</a:t>
            </a:r>
            <a:endParaRPr lang="es-CO" sz="1900" dirty="0"/>
          </a:p>
        </p:txBody>
      </p:sp>
    </p:spTree>
    <p:extLst>
      <p:ext uri="{BB962C8B-B14F-4D97-AF65-F5344CB8AC3E}">
        <p14:creationId xmlns:p14="http://schemas.microsoft.com/office/powerpoint/2010/main" val="96227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1646" y="268012"/>
            <a:ext cx="1826141" cy="369332"/>
          </a:xfrm>
          <a:prstGeom prst="rect">
            <a:avLst/>
          </a:prstGeom>
        </p:spPr>
        <p:txBody>
          <a:bodyPr wrap="none">
            <a:spAutoFit/>
          </a:bodyPr>
          <a:lstStyle/>
          <a:p>
            <a:r>
              <a:rPr lang="es-ES" b="1" dirty="0">
                <a:solidFill>
                  <a:srgbClr val="000000"/>
                </a:solidFill>
                <a:latin typeface="Arial" panose="020B0604020202020204" pitchFamily="34" charset="0"/>
                <a:ea typeface="Times New Roman" panose="02020603050405020304" pitchFamily="18" charset="0"/>
              </a:rPr>
              <a:t>ARTICULO 85. </a:t>
            </a:r>
            <a:endParaRPr lang="es-CO" b="1" dirty="0">
              <a:solidFill>
                <a:srgbClr val="000000"/>
              </a:solidFill>
              <a:latin typeface="Arial" panose="020B0604020202020204" pitchFamily="34" charset="0"/>
              <a:ea typeface="Times New Roman" panose="02020603050405020304" pitchFamily="18" charset="0"/>
            </a:endParaRPr>
          </a:p>
        </p:txBody>
      </p:sp>
      <p:graphicFrame>
        <p:nvGraphicFramePr>
          <p:cNvPr id="4" name="Tabla 3"/>
          <p:cNvGraphicFramePr>
            <a:graphicFrameLocks noGrp="1"/>
          </p:cNvGraphicFramePr>
          <p:nvPr>
            <p:extLst>
              <p:ext uri="{D42A27DB-BD31-4B8C-83A1-F6EECF244321}">
                <p14:modId xmlns:p14="http://schemas.microsoft.com/office/powerpoint/2010/main" val="79667172"/>
              </p:ext>
            </p:extLst>
          </p:nvPr>
        </p:nvGraphicFramePr>
        <p:xfrm>
          <a:off x="1036597" y="1342162"/>
          <a:ext cx="5741134" cy="3353974"/>
        </p:xfrm>
        <a:graphic>
          <a:graphicData uri="http://schemas.openxmlformats.org/drawingml/2006/table">
            <a:tbl>
              <a:tblPr/>
              <a:tblGrid>
                <a:gridCol w="1358320"/>
                <a:gridCol w="3431485"/>
                <a:gridCol w="951329"/>
              </a:tblGrid>
              <a:tr h="221192">
                <a:tc>
                  <a:txBody>
                    <a:bodyPr/>
                    <a:lstStyle/>
                    <a:p>
                      <a:pPr algn="ctr">
                        <a:spcAft>
                          <a:spcPts val="0"/>
                        </a:spcAft>
                      </a:pPr>
                      <a:r>
                        <a:rPr lang="es-ES" sz="1500" dirty="0">
                          <a:solidFill>
                            <a:srgbClr val="000000"/>
                          </a:solidFill>
                          <a:effectLst/>
                          <a:latin typeface="Arial" panose="020B0604020202020204" pitchFamily="34" charset="0"/>
                          <a:ea typeface="Times New Roman" panose="02020603050405020304" pitchFamily="18" charset="0"/>
                        </a:rPr>
                        <a:t>S55101</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dirty="0">
                          <a:solidFill>
                            <a:srgbClr val="000000"/>
                          </a:solidFill>
                          <a:effectLst/>
                          <a:latin typeface="Arial" panose="020B0604020202020204" pitchFamily="34" charset="0"/>
                          <a:ea typeface="Times New Roman" panose="02020603050405020304" pitchFamily="18" charset="0"/>
                        </a:rPr>
                        <a:t>HASTA   20    UVR  </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31.000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2">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S55102</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21    HASTA 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32.005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70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S55103</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31  HASTA   40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33.110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835">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S55104</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41     HASTA   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45.305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357">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51     HASTA   60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57.410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2">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S55106</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61     HASTA   70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82.315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61">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S55107</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71     HASTA   80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88.610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358">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S55108</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81     HASTA   90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95.015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12">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S55109</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91     HASTA 100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109.205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357">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101 HASTA 110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123.310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879">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S55111</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111 HASTA 130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131.115</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01">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S55112</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131 HASTA 150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a:solidFill>
                            <a:srgbClr val="000000"/>
                          </a:solidFill>
                          <a:effectLst/>
                          <a:latin typeface="Arial" panose="020B0604020202020204" pitchFamily="34" charset="0"/>
                          <a:ea typeface="Times New Roman" panose="02020603050405020304" pitchFamily="18" charset="0"/>
                        </a:rPr>
                        <a:t>140.120</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167">
                <a:tc>
                  <a:txBody>
                    <a:bodyPr/>
                    <a:lstStyle/>
                    <a:p>
                      <a:pPr algn="ctr">
                        <a:spcAft>
                          <a:spcPts val="0"/>
                        </a:spcAft>
                      </a:pPr>
                      <a:r>
                        <a:rPr lang="es-ES" sz="1500">
                          <a:solidFill>
                            <a:srgbClr val="000000"/>
                          </a:solidFill>
                          <a:effectLst/>
                          <a:latin typeface="Arial" panose="020B0604020202020204" pitchFamily="34" charset="0"/>
                          <a:ea typeface="Times New Roman" panose="02020603050405020304" pitchFamily="18" charset="0"/>
                        </a:rPr>
                        <a:t>S55113</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500">
                          <a:solidFill>
                            <a:srgbClr val="000000"/>
                          </a:solidFill>
                          <a:effectLst/>
                          <a:latin typeface="Arial" panose="020B0604020202020204" pitchFamily="34" charset="0"/>
                          <a:ea typeface="Times New Roman" panose="02020603050405020304" pitchFamily="18" charset="0"/>
                        </a:rPr>
                        <a:t>DE 151 HASTA 170 UVR </a:t>
                      </a:r>
                      <a:endParaRPr lang="es-CO" sz="15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500" dirty="0">
                          <a:solidFill>
                            <a:srgbClr val="000000"/>
                          </a:solidFill>
                          <a:effectLst/>
                          <a:latin typeface="Arial" panose="020B0604020202020204" pitchFamily="34" charset="0"/>
                          <a:ea typeface="Times New Roman" panose="02020603050405020304" pitchFamily="18" charset="0"/>
                        </a:rPr>
                        <a:t>152.910</a:t>
                      </a:r>
                      <a:endParaRPr lang="es-CO" sz="15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ángulo 4"/>
          <p:cNvSpPr/>
          <p:nvPr/>
        </p:nvSpPr>
        <p:spPr>
          <a:xfrm>
            <a:off x="831646" y="637344"/>
            <a:ext cx="4587731" cy="369332"/>
          </a:xfrm>
          <a:prstGeom prst="rect">
            <a:avLst/>
          </a:prstGeom>
        </p:spPr>
        <p:txBody>
          <a:bodyPr wrap="none">
            <a:spAutoFit/>
          </a:bodyPr>
          <a:lstStyle/>
          <a:p>
            <a:r>
              <a:rPr lang="es-CO" b="1" dirty="0" smtClean="0">
                <a:solidFill>
                  <a:srgbClr val="000000"/>
                </a:solidFill>
                <a:latin typeface="Arial" panose="020B0604020202020204" pitchFamily="34" charset="0"/>
                <a:ea typeface="Times New Roman" panose="02020603050405020304" pitchFamily="18" charset="0"/>
              </a:rPr>
              <a:t>MATERIALES </a:t>
            </a:r>
            <a:r>
              <a:rPr lang="es-CO" b="1" dirty="0">
                <a:solidFill>
                  <a:srgbClr val="000000"/>
                </a:solidFill>
                <a:latin typeface="Arial" panose="020B0604020202020204" pitchFamily="34" charset="0"/>
                <a:ea typeface="Times New Roman" panose="02020603050405020304" pitchFamily="18" charset="0"/>
              </a:rPr>
              <a:t>DE SUTURA Y CURACIÓN</a:t>
            </a:r>
          </a:p>
        </p:txBody>
      </p:sp>
      <p:sp>
        <p:nvSpPr>
          <p:cNvPr id="6" name="Rectángulo 5"/>
          <p:cNvSpPr/>
          <p:nvPr/>
        </p:nvSpPr>
        <p:spPr>
          <a:xfrm>
            <a:off x="7061512" y="1342162"/>
            <a:ext cx="4888750" cy="3139321"/>
          </a:xfrm>
          <a:prstGeom prst="rect">
            <a:avLst/>
          </a:prstGeom>
        </p:spPr>
        <p:txBody>
          <a:bodyPr wrap="square">
            <a:spAutoFit/>
          </a:bodyPr>
          <a:lstStyle/>
          <a:p>
            <a:pPr algn="just"/>
            <a:r>
              <a:rPr lang="es-CO" b="1" dirty="0" smtClean="0">
                <a:latin typeface="Arial" panose="020B0604020202020204" pitchFamily="34" charset="0"/>
                <a:cs typeface="Arial" panose="020B0604020202020204" pitchFamily="34" charset="0"/>
              </a:rPr>
              <a:t>PARAGRAFO 1. </a:t>
            </a:r>
            <a:r>
              <a:rPr lang="es-CO" dirty="0" smtClean="0">
                <a:latin typeface="Arial" panose="020B0604020202020204" pitchFamily="34" charset="0"/>
                <a:cs typeface="Arial" panose="020B0604020202020204" pitchFamily="34" charset="0"/>
              </a:rPr>
              <a:t>Los materiales de sutura y curación que se utilicen en el quirófano y sala de recuperación, durante una intervención quirúrgica o procedimiento </a:t>
            </a:r>
            <a:r>
              <a:rPr lang="es-CO" dirty="0" err="1" smtClean="0">
                <a:latin typeface="Arial" panose="020B0604020202020204" pitchFamily="34" charset="0"/>
                <a:cs typeface="Arial" panose="020B0604020202020204" pitchFamily="34" charset="0"/>
              </a:rPr>
              <a:t>uni</a:t>
            </a:r>
            <a:r>
              <a:rPr lang="es-CO" dirty="0" smtClean="0">
                <a:latin typeface="Arial" panose="020B0604020202020204" pitchFamily="34" charset="0"/>
                <a:cs typeface="Arial" panose="020B0604020202020204" pitchFamily="34" charset="0"/>
              </a:rPr>
              <a:t> o bilateral con más de 170 UVR y en las múltiples en las que se practique alguna con un número menor de UVR, en su totalidad se pagarán de acuerdo con su consumo. El valor del oxígeno, agentes y gases anestésicos, utilizado durante su práctica, está incluido en la tarifa correspondiente a los derechos de sala</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63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5420" y="1430845"/>
            <a:ext cx="10494580" cy="1261884"/>
          </a:xfrm>
          <a:prstGeom prst="rect">
            <a:avLst/>
          </a:prstGeom>
        </p:spPr>
        <p:txBody>
          <a:bodyPr wrap="square">
            <a:spAutoFit/>
          </a:bodyPr>
          <a:lstStyle/>
          <a:p>
            <a:pPr algn="just">
              <a:spcAft>
                <a:spcPts val="0"/>
              </a:spcAft>
              <a:tabLst>
                <a:tab pos="558800" algn="l"/>
                <a:tab pos="698500" algn="l"/>
                <a:tab pos="863600" algn="l"/>
                <a:tab pos="5653405" algn="l"/>
                <a:tab pos="6294755" algn="l"/>
              </a:tabLst>
            </a:pPr>
            <a:r>
              <a:rPr lang="es-ES" sz="1900" dirty="0" smtClean="0">
                <a:solidFill>
                  <a:srgbClr val="000000"/>
                </a:solidFill>
                <a:effectLst/>
                <a:latin typeface="Arial" panose="020B0604020202020204" pitchFamily="34" charset="0"/>
                <a:ea typeface="Times New Roman" panose="02020603050405020304" pitchFamily="18" charset="0"/>
              </a:rPr>
              <a:t>En las intervenciones quirúrgicas y procedimientos que  se  efectúen en sala de procedimientos especial o sala de endoscopia, por concepto de material de sutura y curación, agentes y gases anestésicos, utilizados en la sala y en recuperación, cualquiera sea el consumo y el número de UVR asignadas, la EPS-ISS pagará el siguiente valor:</a:t>
            </a:r>
            <a:endParaRPr lang="es-CO" sz="1900" dirty="0">
              <a:solidFill>
                <a:srgbClr val="000000"/>
              </a:solidFill>
              <a:effectLst/>
              <a:latin typeface="Arial" panose="020B0604020202020204" pitchFamily="34" charset="0"/>
              <a:ea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4008373"/>
              </p:ext>
            </p:extLst>
          </p:nvPr>
        </p:nvGraphicFramePr>
        <p:xfrm>
          <a:off x="2141625" y="3485428"/>
          <a:ext cx="8389741" cy="1228528"/>
        </p:xfrm>
        <a:graphic>
          <a:graphicData uri="http://schemas.openxmlformats.org/drawingml/2006/table">
            <a:tbl>
              <a:tblPr/>
              <a:tblGrid>
                <a:gridCol w="1374086"/>
                <a:gridCol w="4808483"/>
                <a:gridCol w="2207172"/>
              </a:tblGrid>
              <a:tr h="487483">
                <a:tc>
                  <a:txBody>
                    <a:bodyPr/>
                    <a:lstStyle/>
                    <a:p>
                      <a:pPr algn="ctr">
                        <a:spcAft>
                          <a:spcPts val="0"/>
                        </a:spcAft>
                      </a:pPr>
                      <a:r>
                        <a:rPr lang="es-ES" sz="1600" b="1" dirty="0">
                          <a:solidFill>
                            <a:srgbClr val="000000"/>
                          </a:solidFill>
                          <a:effectLst/>
                          <a:latin typeface="Arial" panose="020B0604020202020204" pitchFamily="34" charset="0"/>
                          <a:ea typeface="Times New Roman" panose="02020603050405020304" pitchFamily="18" charset="0"/>
                        </a:rPr>
                        <a:t>CODIGO</a:t>
                      </a:r>
                      <a:endParaRPr lang="es-CO" sz="16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0" lvl="2" indent="0" algn="ctr">
                        <a:spcAft>
                          <a:spcPts val="0"/>
                        </a:spcAft>
                        <a:buFont typeface="Arial" panose="020B0604020202020204" pitchFamily="34" charset="0"/>
                        <a:buNone/>
                      </a:pPr>
                      <a:r>
                        <a:rPr lang="es-ES" sz="1600" b="1" dirty="0">
                          <a:solidFill>
                            <a:srgbClr val="000000"/>
                          </a:solidFill>
                          <a:effectLst/>
                          <a:latin typeface="Times New Roman" panose="02020603050405020304" pitchFamily="18" charset="0"/>
                        </a:rPr>
                        <a:t>DESCRIPCION</a:t>
                      </a:r>
                      <a:endParaRPr lang="es-CO" sz="1600" b="1" dirty="0">
                        <a:solidFill>
                          <a:srgbClr val="000000"/>
                        </a:solidFill>
                        <a:effectLst/>
                        <a:latin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71600" lvl="3" indent="0" algn="ctr">
                        <a:spcAft>
                          <a:spcPts val="0"/>
                        </a:spcAft>
                        <a:buFont typeface="Arial" panose="020B0604020202020204" pitchFamily="34" charset="0"/>
                        <a:buNone/>
                      </a:pPr>
                      <a:r>
                        <a:rPr lang="en-US" sz="1600" b="1" dirty="0">
                          <a:solidFill>
                            <a:srgbClr val="000000"/>
                          </a:solidFill>
                          <a:effectLst/>
                          <a:latin typeface="Times New Roman" panose="02020603050405020304" pitchFamily="18" charset="0"/>
                        </a:rPr>
                        <a:t>VALOR</a:t>
                      </a:r>
                      <a:endParaRPr lang="es-CO" sz="1600" b="1" dirty="0">
                        <a:solidFill>
                          <a:srgbClr val="000000"/>
                        </a:solidFill>
                        <a:effectLst/>
                        <a:latin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015">
                <a:tc>
                  <a:txBody>
                    <a:bodyPr/>
                    <a:lstStyle/>
                    <a:p>
                      <a:pPr algn="ctr">
                        <a:spcAft>
                          <a:spcPts val="0"/>
                        </a:spcAft>
                      </a:pPr>
                      <a:r>
                        <a:rPr lang="en-US" sz="1600">
                          <a:solidFill>
                            <a:srgbClr val="000000"/>
                          </a:solidFill>
                          <a:effectLst/>
                          <a:latin typeface="Arial" panose="020B0604020202020204" pitchFamily="34" charset="0"/>
                          <a:ea typeface="Times New Roman" panose="02020603050405020304" pitchFamily="18" charset="0"/>
                        </a:rPr>
                        <a:t>S55114</a:t>
                      </a:r>
                      <a:endParaRPr lang="es-CO" sz="160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dirty="0">
                          <a:solidFill>
                            <a:srgbClr val="000000"/>
                          </a:solidFill>
                          <a:effectLst/>
                          <a:latin typeface="Arial" panose="020B0604020202020204" pitchFamily="34" charset="0"/>
                          <a:ea typeface="Times New Roman" panose="02020603050405020304" pitchFamily="18" charset="0"/>
                        </a:rPr>
                        <a:t>MATERIAL DE  SUTURA Y CURACIÓN,  AGENTES Y GASES ANESTÉSICOS, EN SALA DE PROCEDIMIENTOS ESPECIAL</a:t>
                      </a:r>
                      <a:endParaRPr lang="es-CO" sz="16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600" dirty="0">
                          <a:solidFill>
                            <a:srgbClr val="000000"/>
                          </a:solidFill>
                          <a:effectLst/>
                          <a:latin typeface="Arial" panose="020B0604020202020204" pitchFamily="34" charset="0"/>
                          <a:ea typeface="Times New Roman" panose="02020603050405020304" pitchFamily="18" charset="0"/>
                        </a:rPr>
                        <a:t>24.270</a:t>
                      </a:r>
                      <a:endParaRPr lang="es-CO" sz="16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ángulo 5"/>
          <p:cNvSpPr/>
          <p:nvPr/>
        </p:nvSpPr>
        <p:spPr>
          <a:xfrm>
            <a:off x="935420" y="692181"/>
            <a:ext cx="9595946" cy="369332"/>
          </a:xfrm>
          <a:prstGeom prst="rect">
            <a:avLst/>
          </a:prstGeom>
        </p:spPr>
        <p:txBody>
          <a:bodyPr wrap="square">
            <a:spAutoFit/>
          </a:bodyPr>
          <a:lstStyle/>
          <a:p>
            <a:pPr>
              <a:spcAft>
                <a:spcPts val="0"/>
              </a:spcAft>
            </a:pPr>
            <a:r>
              <a:rPr lang="es-ES" b="1" dirty="0" smtClean="0">
                <a:solidFill>
                  <a:srgbClr val="000000"/>
                </a:solidFill>
                <a:effectLst/>
                <a:latin typeface="Arial" panose="020B0604020202020204" pitchFamily="34" charset="0"/>
                <a:ea typeface="Times New Roman" panose="02020603050405020304" pitchFamily="18" charset="0"/>
              </a:rPr>
              <a:t>MATERIAL DE  SUTURA Y CURACIÓN EN SALA DE PROCEDIMIENTOS ESPECIAL</a:t>
            </a:r>
            <a:endParaRPr lang="es-CO" b="1" dirty="0">
              <a:solidFill>
                <a:srgbClr val="000000"/>
              </a:solidFill>
              <a:effectLst/>
              <a:latin typeface="Arial" panose="020B0604020202020204" pitchFamily="34" charset="0"/>
              <a:ea typeface="Times New Roman" panose="02020603050405020304" pitchFamily="18" charset="0"/>
            </a:endParaRPr>
          </a:p>
        </p:txBody>
      </p:sp>
      <p:sp>
        <p:nvSpPr>
          <p:cNvPr id="7" name="Rectángulo 6"/>
          <p:cNvSpPr/>
          <p:nvPr/>
        </p:nvSpPr>
        <p:spPr>
          <a:xfrm>
            <a:off x="935420" y="322849"/>
            <a:ext cx="1975734" cy="369332"/>
          </a:xfrm>
          <a:prstGeom prst="rect">
            <a:avLst/>
          </a:prstGeom>
        </p:spPr>
        <p:txBody>
          <a:bodyPr wrap="none">
            <a:spAutoFit/>
          </a:bodyPr>
          <a:lstStyle/>
          <a:p>
            <a:r>
              <a:rPr lang="es-ES" b="1" dirty="0" smtClean="0">
                <a:solidFill>
                  <a:srgbClr val="000000"/>
                </a:solidFill>
                <a:effectLst/>
                <a:latin typeface="Arial" panose="020B0604020202020204" pitchFamily="34" charset="0"/>
                <a:ea typeface="Times New Roman" panose="02020603050405020304" pitchFamily="18" charset="0"/>
              </a:rPr>
              <a:t>PARAGRAFO 2. </a:t>
            </a:r>
            <a:endParaRPr lang="es-CO" dirty="0"/>
          </a:p>
        </p:txBody>
      </p:sp>
    </p:spTree>
    <p:extLst>
      <p:ext uri="{BB962C8B-B14F-4D97-AF65-F5344CB8AC3E}">
        <p14:creationId xmlns:p14="http://schemas.microsoft.com/office/powerpoint/2010/main" val="1579650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03890" y="0"/>
            <a:ext cx="6096000" cy="800219"/>
          </a:xfrm>
          <a:prstGeom prst="rect">
            <a:avLst/>
          </a:prstGeom>
        </p:spPr>
        <p:txBody>
          <a:bodyPr>
            <a:spAutoFit/>
          </a:bodyPr>
          <a:lstStyle/>
          <a:p>
            <a:pPr algn="just">
              <a:spcAft>
                <a:spcPts val="0"/>
              </a:spcAft>
              <a:tabLst>
                <a:tab pos="558800" algn="l"/>
                <a:tab pos="698500" algn="l"/>
                <a:tab pos="863600" algn="l"/>
                <a:tab pos="1356360" algn="l"/>
                <a:tab pos="5653405" algn="l"/>
                <a:tab pos="6294755" algn="l"/>
              </a:tabLst>
            </a:pPr>
            <a:r>
              <a:rPr lang="es-ES" sz="2800" smtClean="0">
                <a:solidFill>
                  <a:srgbClr val="000000"/>
                </a:solidFill>
                <a:effectLst/>
                <a:latin typeface="Arial" panose="020B0604020202020204" pitchFamily="34" charset="0"/>
                <a:ea typeface="Times New Roman" panose="02020603050405020304" pitchFamily="18" charset="0"/>
              </a:rPr>
              <a:t> </a:t>
            </a:r>
            <a:endParaRPr lang="es-CO" sz="2800" smtClean="0">
              <a:solidFill>
                <a:srgbClr val="000000"/>
              </a:solidFill>
              <a:effectLst/>
              <a:latin typeface="Arial" panose="020B0604020202020204" pitchFamily="34" charset="0"/>
              <a:ea typeface="Times New Roman" panose="02020603050405020304" pitchFamily="18" charset="0"/>
            </a:endParaRPr>
          </a:p>
          <a:p>
            <a:r>
              <a:rPr lang="es-ES" b="1" smtClean="0">
                <a:solidFill>
                  <a:srgbClr val="000000"/>
                </a:solidFill>
                <a:effectLst/>
                <a:latin typeface="Arial" panose="020B0604020202020204" pitchFamily="34" charset="0"/>
                <a:ea typeface="Times New Roman" panose="02020603050405020304" pitchFamily="18" charset="0"/>
              </a:rPr>
              <a:t>PARAGRAFO 3.</a:t>
            </a:r>
            <a:r>
              <a:rPr lang="es-ES" smtClean="0">
                <a:solidFill>
                  <a:srgbClr val="000000"/>
                </a:solidFill>
                <a:effectLst/>
                <a:latin typeface="Arial" panose="020B0604020202020204" pitchFamily="34" charset="0"/>
                <a:ea typeface="Times New Roman" panose="02020603050405020304" pitchFamily="18" charset="0"/>
              </a:rPr>
              <a:t> </a:t>
            </a:r>
            <a:endParaRPr lang="es-CO" dirty="0"/>
          </a:p>
        </p:txBody>
      </p:sp>
      <p:sp>
        <p:nvSpPr>
          <p:cNvPr id="3" name="Rectángulo 2"/>
          <p:cNvSpPr/>
          <p:nvPr/>
        </p:nvSpPr>
        <p:spPr>
          <a:xfrm>
            <a:off x="903890" y="800219"/>
            <a:ext cx="9737834" cy="369332"/>
          </a:xfrm>
          <a:prstGeom prst="rect">
            <a:avLst/>
          </a:prstGeom>
        </p:spPr>
        <p:txBody>
          <a:bodyPr wrap="square">
            <a:spAutoFit/>
          </a:bodyPr>
          <a:lstStyle/>
          <a:p>
            <a:r>
              <a:rPr lang="es-ES" b="1" dirty="0" smtClean="0">
                <a:solidFill>
                  <a:srgbClr val="000000"/>
                </a:solidFill>
                <a:effectLst/>
                <a:latin typeface="Arial" panose="020B0604020202020204" pitchFamily="34" charset="0"/>
                <a:ea typeface="Times New Roman" panose="02020603050405020304" pitchFamily="18" charset="0"/>
              </a:rPr>
              <a:t>MATERIALES DE SUTURA Y CURACIÓN EN SALA DE PROCEDIMIENTOS BÁSICA </a:t>
            </a:r>
            <a:endParaRPr lang="es-CO" b="1" dirty="0"/>
          </a:p>
        </p:txBody>
      </p:sp>
      <p:sp>
        <p:nvSpPr>
          <p:cNvPr id="4" name="Rectángulo 3"/>
          <p:cNvSpPr/>
          <p:nvPr/>
        </p:nvSpPr>
        <p:spPr>
          <a:xfrm>
            <a:off x="903890" y="1407735"/>
            <a:ext cx="10100441" cy="1554272"/>
          </a:xfrm>
          <a:prstGeom prst="rect">
            <a:avLst/>
          </a:prstGeom>
        </p:spPr>
        <p:txBody>
          <a:bodyPr wrap="square">
            <a:spAutoFit/>
          </a:bodyPr>
          <a:lstStyle/>
          <a:p>
            <a:pPr algn="just">
              <a:spcAft>
                <a:spcPts val="0"/>
              </a:spcAft>
              <a:tabLst>
                <a:tab pos="558800" algn="l"/>
                <a:tab pos="698500" algn="l"/>
                <a:tab pos="863600" algn="l"/>
                <a:tab pos="5653405" algn="l"/>
                <a:tab pos="6294755" algn="l"/>
              </a:tabLst>
            </a:pPr>
            <a:r>
              <a:rPr lang="es-ES" sz="1900" dirty="0" smtClean="0">
                <a:solidFill>
                  <a:srgbClr val="000000"/>
                </a:solidFill>
                <a:effectLst/>
                <a:latin typeface="Arial" panose="020B0604020202020204" pitchFamily="34" charset="0"/>
                <a:ea typeface="Times New Roman" panose="02020603050405020304" pitchFamily="18" charset="0"/>
              </a:rPr>
              <a:t>Los materiales  de sutura y curación, agentes  y  gases  anestésicos, utilizados durante la realización de cualquiera de los procedimientos o exámenes relacionados en el Artículo 62 con los códigos S41230, S41231, S41234 y S41235, y en la práctica a nivel de sala de procedimientos básica (consultorio, sala de yesos, sala de pequeña cirugía) y sala de curaciones, se pagarán de acuerdo con la siguiente tarifa:</a:t>
            </a:r>
            <a:endParaRPr lang="es-CO" sz="1900" dirty="0">
              <a:solidFill>
                <a:srgbClr val="000000"/>
              </a:solidFill>
              <a:effectLst/>
              <a:latin typeface="Arial" panose="020B0604020202020204" pitchFamily="34" charset="0"/>
              <a:ea typeface="Times New Roman" panose="02020603050405020304" pitchFamily="18"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973986615"/>
              </p:ext>
            </p:extLst>
          </p:nvPr>
        </p:nvGraphicFramePr>
        <p:xfrm>
          <a:off x="2961432" y="3468414"/>
          <a:ext cx="6513644" cy="828510"/>
        </p:xfrm>
        <a:graphic>
          <a:graphicData uri="http://schemas.openxmlformats.org/drawingml/2006/table">
            <a:tbl>
              <a:tblPr/>
              <a:tblGrid>
                <a:gridCol w="964182"/>
                <a:gridCol w="4445876"/>
                <a:gridCol w="1103586"/>
              </a:tblGrid>
              <a:tr h="828510">
                <a:tc>
                  <a:txBody>
                    <a:bodyPr/>
                    <a:lstStyle/>
                    <a:p>
                      <a:pPr algn="ctr">
                        <a:spcAft>
                          <a:spcPts val="0"/>
                        </a:spcAft>
                      </a:pPr>
                      <a:r>
                        <a:rPr lang="es-ES" sz="1600" dirty="0">
                          <a:solidFill>
                            <a:srgbClr val="000000"/>
                          </a:solidFill>
                          <a:effectLst/>
                          <a:latin typeface="Arial" panose="020B0604020202020204" pitchFamily="34" charset="0"/>
                          <a:ea typeface="Times New Roman" panose="02020603050405020304" pitchFamily="18" charset="0"/>
                        </a:rPr>
                        <a:t>S55115</a:t>
                      </a:r>
                      <a:endParaRPr lang="es-CO" sz="16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dirty="0">
                          <a:solidFill>
                            <a:srgbClr val="000000"/>
                          </a:solidFill>
                          <a:effectLst/>
                          <a:latin typeface="Arial" panose="020B0604020202020204" pitchFamily="34" charset="0"/>
                          <a:ea typeface="Times New Roman" panose="02020603050405020304" pitchFamily="18" charset="0"/>
                        </a:rPr>
                        <a:t>MATERIALES DE SUTURA Y CURACIÓN, AGENTES Y GASES ANESTÉSICOS, EN SALA DE PROCEDIMIENTOS BÁSICA </a:t>
                      </a:r>
                      <a:endParaRPr lang="es-CO" sz="16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600" dirty="0">
                          <a:solidFill>
                            <a:srgbClr val="000000"/>
                          </a:solidFill>
                          <a:effectLst/>
                          <a:latin typeface="Arial" panose="020B0604020202020204" pitchFamily="34" charset="0"/>
                          <a:ea typeface="Times New Roman" panose="02020603050405020304" pitchFamily="18" charset="0"/>
                        </a:rPr>
                        <a:t>10.350</a:t>
                      </a:r>
                      <a:endParaRPr lang="es-CO" sz="1600" dirty="0">
                        <a:solidFill>
                          <a:srgbClr val="000000"/>
                        </a:solidFill>
                        <a:effectLst/>
                        <a:latin typeface="Arial" panose="020B06040202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077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
  <TotalTime>319</TotalTime>
  <Words>1528</Words>
  <Application>Microsoft Office PowerPoint</Application>
  <PresentationFormat>Panorámica</PresentationFormat>
  <Paragraphs>463</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Franklin Gothic Book</vt:lpstr>
      <vt:lpstr>Times New Roman</vt:lpstr>
      <vt:lpstr>Crop</vt:lpstr>
      <vt:lpstr>SERVICIOS PROFESIONALES DE SALA DE CIRUGIA MATERIALES DE SUTURA Y CURACION AGENTES Y GASES ANESTESICOS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LIQUIDACION DE INTERVENCIONES BILATERALES Y MULTIPLES  MANUAL ISS 2001</vt:lpstr>
      <vt:lpstr>LIQUIDACION DE INTERVENCIONES BILATERALES Y MULTIPLES  MANUAL ISS 2001</vt:lpstr>
      <vt:lpstr>LIQUIDACION DE INTERVENCIONES MULTIPLES  MANUAL ISS  2001</vt:lpstr>
      <vt:lpstr>LIQUIDACION DE INTERVENCIONES MULTIPLES  MANUAL ISS  2001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SERVICIOS PROFESIONALES DE SALA DE CIRUGIA MATERIALES DE SUTURA Y CURACION AGENTES Y GASES ANESTESICOS</dc:title>
  <dc:creator>Yenis Acevedo Lugo</dc:creator>
  <cp:lastModifiedBy>David Jose Acosta Salazar</cp:lastModifiedBy>
  <cp:revision>13</cp:revision>
  <dcterms:created xsi:type="dcterms:W3CDTF">2020-02-18T12:27:21Z</dcterms:created>
  <dcterms:modified xsi:type="dcterms:W3CDTF">2020-02-18T18:02:50Z</dcterms:modified>
</cp:coreProperties>
</file>